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5"/>
  </p:notesMasterIdLst>
  <p:sldIdLst>
    <p:sldId id="265" r:id="rId2"/>
    <p:sldId id="1535" r:id="rId3"/>
    <p:sldId id="1586" r:id="rId4"/>
    <p:sldId id="1588" r:id="rId5"/>
    <p:sldId id="1598" r:id="rId6"/>
    <p:sldId id="1613" r:id="rId7"/>
    <p:sldId id="1608" r:id="rId8"/>
    <p:sldId id="1601" r:id="rId9"/>
    <p:sldId id="1604" r:id="rId10"/>
    <p:sldId id="1619" r:id="rId11"/>
    <p:sldId id="1607" r:id="rId12"/>
    <p:sldId id="1616" r:id="rId13"/>
    <p:sldId id="1617" r:id="rId14"/>
    <p:sldId id="1618" r:id="rId15"/>
    <p:sldId id="1606" r:id="rId16"/>
    <p:sldId id="1621" r:id="rId17"/>
    <p:sldId id="1653" r:id="rId18"/>
    <p:sldId id="1620" r:id="rId19"/>
    <p:sldId id="1594" r:id="rId20"/>
    <p:sldId id="1622" r:id="rId21"/>
    <p:sldId id="1623" r:id="rId22"/>
    <p:sldId id="1658" r:id="rId23"/>
    <p:sldId id="1629" r:id="rId24"/>
    <p:sldId id="1650" r:id="rId25"/>
    <p:sldId id="1652" r:id="rId26"/>
    <p:sldId id="1671" r:id="rId27"/>
    <p:sldId id="1666" r:id="rId28"/>
    <p:sldId id="1625" r:id="rId29"/>
    <p:sldId id="1630" r:id="rId30"/>
    <p:sldId id="1626" r:id="rId31"/>
    <p:sldId id="1627" r:id="rId32"/>
    <p:sldId id="1643" r:id="rId33"/>
    <p:sldId id="1649" r:id="rId34"/>
    <p:sldId id="1654" r:id="rId35"/>
    <p:sldId id="1628" r:id="rId36"/>
    <p:sldId id="1668" r:id="rId37"/>
    <p:sldId id="1667" r:id="rId38"/>
    <p:sldId id="1646" r:id="rId39"/>
    <p:sldId id="1632" r:id="rId40"/>
    <p:sldId id="1633" r:id="rId41"/>
    <p:sldId id="1631" r:id="rId42"/>
    <p:sldId id="1635" r:id="rId43"/>
    <p:sldId id="1636" r:id="rId44"/>
    <p:sldId id="1639" r:id="rId45"/>
    <p:sldId id="1637" r:id="rId46"/>
    <p:sldId id="1638" r:id="rId47"/>
    <p:sldId id="1640" r:id="rId48"/>
    <p:sldId id="1660" r:id="rId49"/>
    <p:sldId id="1661" r:id="rId50"/>
    <p:sldId id="1662" r:id="rId51"/>
    <p:sldId id="1663" r:id="rId52"/>
    <p:sldId id="1664" r:id="rId53"/>
    <p:sldId id="1665" r:id="rId54"/>
    <p:sldId id="1659" r:id="rId55"/>
    <p:sldId id="1678" r:id="rId56"/>
    <p:sldId id="1642" r:id="rId57"/>
    <p:sldId id="1641" r:id="rId58"/>
    <p:sldId id="1644" r:id="rId59"/>
    <p:sldId id="1648" r:id="rId60"/>
    <p:sldId id="1655" r:id="rId61"/>
    <p:sldId id="1676" r:id="rId62"/>
    <p:sldId id="1647" r:id="rId63"/>
    <p:sldId id="1675" r:id="rId64"/>
    <p:sldId id="1651" r:id="rId65"/>
    <p:sldId id="1645" r:id="rId66"/>
    <p:sldId id="1677" r:id="rId67"/>
    <p:sldId id="1674" r:id="rId68"/>
    <p:sldId id="1656" r:id="rId69"/>
    <p:sldId id="1657" r:id="rId70"/>
    <p:sldId id="1669" r:id="rId71"/>
    <p:sldId id="1670" r:id="rId72"/>
    <p:sldId id="1672" r:id="rId73"/>
    <p:sldId id="1673" r:id="rId7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287"/>
    <p:restoredTop sz="95911"/>
  </p:normalViewPr>
  <p:slideViewPr>
    <p:cSldViewPr snapToGrid="0" snapToObjects="1">
      <p:cViewPr varScale="1">
        <p:scale>
          <a:sx n="209" d="100"/>
          <a:sy n="209" d="100"/>
        </p:scale>
        <p:origin x="192" y="32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26FF5-7FB6-F541-8DB2-1849BD43E28C}" type="datetimeFigureOut">
              <a:rPr lang="en-US" smtClean="0"/>
              <a:t>8/14/25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386BD-F9D3-714A-97D3-CE79C60822CC}" type="slidenum">
              <a:rPr lang="en-US" smtClean="0"/>
              <a:t>‹#›</a:t>
            </a:fld>
            <a:endParaRPr lang="en-US"/>
          </a:p>
        </p:txBody>
      </p:sp>
    </p:spTree>
    <p:extLst>
      <p:ext uri="{BB962C8B-B14F-4D97-AF65-F5344CB8AC3E}">
        <p14:creationId xmlns:p14="http://schemas.microsoft.com/office/powerpoint/2010/main" val="253420575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6E386BD-F9D3-714A-97D3-CE79C60822CC}" type="slidenum">
              <a:rPr lang="en-US" smtClean="0"/>
              <a:t>1</a:t>
            </a:fld>
            <a:endParaRPr lang="en-US"/>
          </a:p>
        </p:txBody>
      </p:sp>
    </p:spTree>
    <p:extLst>
      <p:ext uri="{BB962C8B-B14F-4D97-AF65-F5344CB8AC3E}">
        <p14:creationId xmlns:p14="http://schemas.microsoft.com/office/powerpoint/2010/main" val="386377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EC165-F55C-18CC-CEC6-27F443B3E6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76F4F-B16C-8153-6008-FB4E329BB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D07D8-DC00-8AE4-EDDF-DAC50809D7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864A463-A8BC-C2F7-FB2A-18C9A375B67A}"/>
              </a:ext>
            </a:extLst>
          </p:cNvPr>
          <p:cNvSpPr>
            <a:spLocks noGrp="1"/>
          </p:cNvSpPr>
          <p:nvPr>
            <p:ph type="sldNum" sz="quarter" idx="5"/>
          </p:nvPr>
        </p:nvSpPr>
        <p:spPr/>
        <p:txBody>
          <a:bodyPr/>
          <a:lstStyle/>
          <a:p>
            <a:fld id="{E6E386BD-F9D3-714A-97D3-CE79C60822CC}" type="slidenum">
              <a:rPr lang="en-US" smtClean="0"/>
              <a:t>10</a:t>
            </a:fld>
            <a:endParaRPr lang="en-US"/>
          </a:p>
        </p:txBody>
      </p:sp>
    </p:spTree>
    <p:extLst>
      <p:ext uri="{BB962C8B-B14F-4D97-AF65-F5344CB8AC3E}">
        <p14:creationId xmlns:p14="http://schemas.microsoft.com/office/powerpoint/2010/main" val="379893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8FCCE-3399-DAD7-7242-A993C9050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B84F1-E683-FEDD-BE6C-29853706AC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582BB-0796-62D5-F9CC-CB8C8A4EBF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4A943E5-9A3E-917A-C623-B3745C2D52C9}"/>
              </a:ext>
            </a:extLst>
          </p:cNvPr>
          <p:cNvSpPr>
            <a:spLocks noGrp="1"/>
          </p:cNvSpPr>
          <p:nvPr>
            <p:ph type="sldNum" sz="quarter" idx="5"/>
          </p:nvPr>
        </p:nvSpPr>
        <p:spPr/>
        <p:txBody>
          <a:bodyPr/>
          <a:lstStyle/>
          <a:p>
            <a:fld id="{E6E386BD-F9D3-714A-97D3-CE79C60822CC}" type="slidenum">
              <a:rPr lang="en-US" smtClean="0"/>
              <a:t>11</a:t>
            </a:fld>
            <a:endParaRPr lang="en-US"/>
          </a:p>
        </p:txBody>
      </p:sp>
    </p:spTree>
    <p:extLst>
      <p:ext uri="{BB962C8B-B14F-4D97-AF65-F5344CB8AC3E}">
        <p14:creationId xmlns:p14="http://schemas.microsoft.com/office/powerpoint/2010/main" val="1315702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E9A5E-9DEC-31A5-9B9A-3BB1FEBE8F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85525-0950-8C88-DD67-954BA1303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C3685-D7CA-9374-4FCB-F5F60D4882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1BE2B25-54E5-58A2-422A-7DB0574AA2AC}"/>
              </a:ext>
            </a:extLst>
          </p:cNvPr>
          <p:cNvSpPr>
            <a:spLocks noGrp="1"/>
          </p:cNvSpPr>
          <p:nvPr>
            <p:ph type="sldNum" sz="quarter" idx="5"/>
          </p:nvPr>
        </p:nvSpPr>
        <p:spPr/>
        <p:txBody>
          <a:bodyPr/>
          <a:lstStyle/>
          <a:p>
            <a:fld id="{E6E386BD-F9D3-714A-97D3-CE79C60822CC}" type="slidenum">
              <a:rPr lang="en-US" smtClean="0"/>
              <a:t>12</a:t>
            </a:fld>
            <a:endParaRPr lang="en-US"/>
          </a:p>
        </p:txBody>
      </p:sp>
    </p:spTree>
    <p:extLst>
      <p:ext uri="{BB962C8B-B14F-4D97-AF65-F5344CB8AC3E}">
        <p14:creationId xmlns:p14="http://schemas.microsoft.com/office/powerpoint/2010/main" val="22394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71FCC-4F1F-FC47-23E6-385A59AAB4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49CEA-6C97-DE53-74CD-D765E2914B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9370A-DB4B-D1F1-7E68-EF9D0C87EB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75AC93F-845F-29F2-0562-10AC7DD27487}"/>
              </a:ext>
            </a:extLst>
          </p:cNvPr>
          <p:cNvSpPr>
            <a:spLocks noGrp="1"/>
          </p:cNvSpPr>
          <p:nvPr>
            <p:ph type="sldNum" sz="quarter" idx="5"/>
          </p:nvPr>
        </p:nvSpPr>
        <p:spPr/>
        <p:txBody>
          <a:bodyPr/>
          <a:lstStyle/>
          <a:p>
            <a:fld id="{E6E386BD-F9D3-714A-97D3-CE79C60822CC}" type="slidenum">
              <a:rPr lang="en-US" smtClean="0"/>
              <a:t>13</a:t>
            </a:fld>
            <a:endParaRPr lang="en-US"/>
          </a:p>
        </p:txBody>
      </p:sp>
    </p:spTree>
    <p:extLst>
      <p:ext uri="{BB962C8B-B14F-4D97-AF65-F5344CB8AC3E}">
        <p14:creationId xmlns:p14="http://schemas.microsoft.com/office/powerpoint/2010/main" val="3327109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6E720-C066-9F98-EB3E-42437DFB7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C2774-A9D5-32B4-B03D-2F3A1DDB8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9C9D91-F1D7-8D97-9952-5DEEAD293E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392703E-5AB4-EBFC-34D4-A9DE257F4157}"/>
              </a:ext>
            </a:extLst>
          </p:cNvPr>
          <p:cNvSpPr>
            <a:spLocks noGrp="1"/>
          </p:cNvSpPr>
          <p:nvPr>
            <p:ph type="sldNum" sz="quarter" idx="5"/>
          </p:nvPr>
        </p:nvSpPr>
        <p:spPr/>
        <p:txBody>
          <a:bodyPr/>
          <a:lstStyle/>
          <a:p>
            <a:fld id="{E6E386BD-F9D3-714A-97D3-CE79C60822CC}" type="slidenum">
              <a:rPr lang="en-US" smtClean="0"/>
              <a:t>14</a:t>
            </a:fld>
            <a:endParaRPr lang="en-US"/>
          </a:p>
        </p:txBody>
      </p:sp>
    </p:spTree>
    <p:extLst>
      <p:ext uri="{BB962C8B-B14F-4D97-AF65-F5344CB8AC3E}">
        <p14:creationId xmlns:p14="http://schemas.microsoft.com/office/powerpoint/2010/main" val="78136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570A2-572F-4983-93E2-3FDB62491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795947-5A42-B1F7-9ADD-16ED3E5B79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59A68-B304-98D7-F49F-EB301A10B8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432AF2E-C9C3-0A22-CE0D-C7DA72829F1B}"/>
              </a:ext>
            </a:extLst>
          </p:cNvPr>
          <p:cNvSpPr>
            <a:spLocks noGrp="1"/>
          </p:cNvSpPr>
          <p:nvPr>
            <p:ph type="sldNum" sz="quarter" idx="5"/>
          </p:nvPr>
        </p:nvSpPr>
        <p:spPr/>
        <p:txBody>
          <a:bodyPr/>
          <a:lstStyle/>
          <a:p>
            <a:fld id="{E6E386BD-F9D3-714A-97D3-CE79C60822CC}" type="slidenum">
              <a:rPr lang="en-US" smtClean="0"/>
              <a:t>15</a:t>
            </a:fld>
            <a:endParaRPr lang="en-US"/>
          </a:p>
        </p:txBody>
      </p:sp>
    </p:spTree>
    <p:extLst>
      <p:ext uri="{BB962C8B-B14F-4D97-AF65-F5344CB8AC3E}">
        <p14:creationId xmlns:p14="http://schemas.microsoft.com/office/powerpoint/2010/main" val="158229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4508C-E5B8-EB61-28F4-271FC9A42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26942-EC0F-066F-E287-74CDD7E447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77994-0EDB-7DD4-34D1-F058888B05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51800BC-D42A-9793-1921-5B663CA2C9FB}"/>
              </a:ext>
            </a:extLst>
          </p:cNvPr>
          <p:cNvSpPr>
            <a:spLocks noGrp="1"/>
          </p:cNvSpPr>
          <p:nvPr>
            <p:ph type="sldNum" sz="quarter" idx="5"/>
          </p:nvPr>
        </p:nvSpPr>
        <p:spPr/>
        <p:txBody>
          <a:bodyPr/>
          <a:lstStyle/>
          <a:p>
            <a:fld id="{E6E386BD-F9D3-714A-97D3-CE79C60822CC}" type="slidenum">
              <a:rPr lang="en-US" smtClean="0"/>
              <a:t>16</a:t>
            </a:fld>
            <a:endParaRPr lang="en-US"/>
          </a:p>
        </p:txBody>
      </p:sp>
    </p:spTree>
    <p:extLst>
      <p:ext uri="{BB962C8B-B14F-4D97-AF65-F5344CB8AC3E}">
        <p14:creationId xmlns:p14="http://schemas.microsoft.com/office/powerpoint/2010/main" val="271446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010A9-2C93-2CF7-02D6-82ECB37E1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75BF5-2D1C-B36C-519A-CA17D718FF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5890F-D544-F64D-7BF9-A0151066EF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9E7179C-A43F-A54E-20AC-BEA7088BDEB7}"/>
              </a:ext>
            </a:extLst>
          </p:cNvPr>
          <p:cNvSpPr>
            <a:spLocks noGrp="1"/>
          </p:cNvSpPr>
          <p:nvPr>
            <p:ph type="sldNum" sz="quarter" idx="5"/>
          </p:nvPr>
        </p:nvSpPr>
        <p:spPr/>
        <p:txBody>
          <a:bodyPr/>
          <a:lstStyle/>
          <a:p>
            <a:fld id="{E6E386BD-F9D3-714A-97D3-CE79C60822CC}" type="slidenum">
              <a:rPr lang="en-US" smtClean="0"/>
              <a:t>17</a:t>
            </a:fld>
            <a:endParaRPr lang="en-US"/>
          </a:p>
        </p:txBody>
      </p:sp>
    </p:spTree>
    <p:extLst>
      <p:ext uri="{BB962C8B-B14F-4D97-AF65-F5344CB8AC3E}">
        <p14:creationId xmlns:p14="http://schemas.microsoft.com/office/powerpoint/2010/main" val="3718601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20BEA-5FC6-3F54-D296-1D8B01748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66B024-9D6D-0FF6-7FAC-4BC7FFFA56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39607-BCCB-9DD8-1279-D897ABE6DB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A954493-CF91-D142-5FDD-CE90AC739179}"/>
              </a:ext>
            </a:extLst>
          </p:cNvPr>
          <p:cNvSpPr>
            <a:spLocks noGrp="1"/>
          </p:cNvSpPr>
          <p:nvPr>
            <p:ph type="sldNum" sz="quarter" idx="5"/>
          </p:nvPr>
        </p:nvSpPr>
        <p:spPr/>
        <p:txBody>
          <a:bodyPr/>
          <a:lstStyle/>
          <a:p>
            <a:fld id="{E6E386BD-F9D3-714A-97D3-CE79C60822CC}" type="slidenum">
              <a:rPr lang="en-US" smtClean="0"/>
              <a:t>18</a:t>
            </a:fld>
            <a:endParaRPr lang="en-US"/>
          </a:p>
        </p:txBody>
      </p:sp>
    </p:spTree>
    <p:extLst>
      <p:ext uri="{BB962C8B-B14F-4D97-AF65-F5344CB8AC3E}">
        <p14:creationId xmlns:p14="http://schemas.microsoft.com/office/powerpoint/2010/main" val="2921897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94B6E-0128-15D8-B1A6-3B843D13C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FB6826-EF29-C248-9FCB-99D07996F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C3BE71-E379-3721-9534-1FB1FD2548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5EDF73E-56FC-8ED9-5F49-C874076B5B38}"/>
              </a:ext>
            </a:extLst>
          </p:cNvPr>
          <p:cNvSpPr>
            <a:spLocks noGrp="1"/>
          </p:cNvSpPr>
          <p:nvPr>
            <p:ph type="sldNum" sz="quarter" idx="5"/>
          </p:nvPr>
        </p:nvSpPr>
        <p:spPr/>
        <p:txBody>
          <a:bodyPr/>
          <a:lstStyle/>
          <a:p>
            <a:fld id="{E6E386BD-F9D3-714A-97D3-CE79C60822CC}" type="slidenum">
              <a:rPr lang="en-US" smtClean="0"/>
              <a:t>19</a:t>
            </a:fld>
            <a:endParaRPr lang="en-US"/>
          </a:p>
        </p:txBody>
      </p:sp>
    </p:spTree>
    <p:extLst>
      <p:ext uri="{BB962C8B-B14F-4D97-AF65-F5344CB8AC3E}">
        <p14:creationId xmlns:p14="http://schemas.microsoft.com/office/powerpoint/2010/main" val="419994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9FF6D-25BC-C108-E04A-CF540EB88E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AC615-84C5-12C0-9259-DE75812DE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AB3EC-ACBF-C6AE-47AF-A95C02CFB4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58D24E3-A004-3B2D-5C0F-0A8D0E2480DC}"/>
              </a:ext>
            </a:extLst>
          </p:cNvPr>
          <p:cNvSpPr>
            <a:spLocks noGrp="1"/>
          </p:cNvSpPr>
          <p:nvPr>
            <p:ph type="sldNum" sz="quarter" idx="5"/>
          </p:nvPr>
        </p:nvSpPr>
        <p:spPr/>
        <p:txBody>
          <a:bodyPr/>
          <a:lstStyle/>
          <a:p>
            <a:fld id="{E6E386BD-F9D3-714A-97D3-CE79C60822CC}" type="slidenum">
              <a:rPr lang="en-US" smtClean="0"/>
              <a:t>2</a:t>
            </a:fld>
            <a:endParaRPr lang="en-US"/>
          </a:p>
        </p:txBody>
      </p:sp>
    </p:spTree>
    <p:extLst>
      <p:ext uri="{BB962C8B-B14F-4D97-AF65-F5344CB8AC3E}">
        <p14:creationId xmlns:p14="http://schemas.microsoft.com/office/powerpoint/2010/main" val="299209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8857-89EB-1D63-2CFC-9C1566D28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93BF6D-7639-BF70-1EC2-FF6EAD6B2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25BB8-071D-C737-DDB2-1C51A523E8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A1556FA-A551-6C73-ECBE-ABC6531FD71B}"/>
              </a:ext>
            </a:extLst>
          </p:cNvPr>
          <p:cNvSpPr>
            <a:spLocks noGrp="1"/>
          </p:cNvSpPr>
          <p:nvPr>
            <p:ph type="sldNum" sz="quarter" idx="5"/>
          </p:nvPr>
        </p:nvSpPr>
        <p:spPr/>
        <p:txBody>
          <a:bodyPr/>
          <a:lstStyle/>
          <a:p>
            <a:fld id="{E6E386BD-F9D3-714A-97D3-CE79C60822CC}" type="slidenum">
              <a:rPr lang="en-US" smtClean="0"/>
              <a:t>20</a:t>
            </a:fld>
            <a:endParaRPr lang="en-US"/>
          </a:p>
        </p:txBody>
      </p:sp>
    </p:spTree>
    <p:extLst>
      <p:ext uri="{BB962C8B-B14F-4D97-AF65-F5344CB8AC3E}">
        <p14:creationId xmlns:p14="http://schemas.microsoft.com/office/powerpoint/2010/main" val="3515348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B7D28-C74F-8785-25DE-586748D032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A541FF-C1F2-3CCD-58F9-74AEBBE54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E0B8A-E95E-5BBD-758D-681184E491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32531F9-0873-95B5-0842-C6809549F7B5}"/>
              </a:ext>
            </a:extLst>
          </p:cNvPr>
          <p:cNvSpPr>
            <a:spLocks noGrp="1"/>
          </p:cNvSpPr>
          <p:nvPr>
            <p:ph type="sldNum" sz="quarter" idx="5"/>
          </p:nvPr>
        </p:nvSpPr>
        <p:spPr/>
        <p:txBody>
          <a:bodyPr/>
          <a:lstStyle/>
          <a:p>
            <a:fld id="{E6E386BD-F9D3-714A-97D3-CE79C60822CC}" type="slidenum">
              <a:rPr lang="en-US" smtClean="0"/>
              <a:t>21</a:t>
            </a:fld>
            <a:endParaRPr lang="en-US"/>
          </a:p>
        </p:txBody>
      </p:sp>
    </p:spTree>
    <p:extLst>
      <p:ext uri="{BB962C8B-B14F-4D97-AF65-F5344CB8AC3E}">
        <p14:creationId xmlns:p14="http://schemas.microsoft.com/office/powerpoint/2010/main" val="2357394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2B351-17DA-CB81-57C4-B052E9CAC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4F042-39AD-8027-85AD-BC4CD1555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2E53C-5A77-CD20-143E-F524C399D0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D73A3C9-6E31-9007-5360-88A320AD1D94}"/>
              </a:ext>
            </a:extLst>
          </p:cNvPr>
          <p:cNvSpPr>
            <a:spLocks noGrp="1"/>
          </p:cNvSpPr>
          <p:nvPr>
            <p:ph type="sldNum" sz="quarter" idx="5"/>
          </p:nvPr>
        </p:nvSpPr>
        <p:spPr/>
        <p:txBody>
          <a:bodyPr/>
          <a:lstStyle/>
          <a:p>
            <a:fld id="{E6E386BD-F9D3-714A-97D3-CE79C60822CC}" type="slidenum">
              <a:rPr lang="en-US" smtClean="0"/>
              <a:t>22</a:t>
            </a:fld>
            <a:endParaRPr lang="en-US"/>
          </a:p>
        </p:txBody>
      </p:sp>
    </p:spTree>
    <p:extLst>
      <p:ext uri="{BB962C8B-B14F-4D97-AF65-F5344CB8AC3E}">
        <p14:creationId xmlns:p14="http://schemas.microsoft.com/office/powerpoint/2010/main" val="131915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E143B-082F-E93A-A68A-CD8C5DBA2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6721B-D429-9A75-24F5-EFB15F4843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E3E77-B9CB-48BA-8584-889958606D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8E0C695-77FE-3AA8-EBDD-081572E8A7D8}"/>
              </a:ext>
            </a:extLst>
          </p:cNvPr>
          <p:cNvSpPr>
            <a:spLocks noGrp="1"/>
          </p:cNvSpPr>
          <p:nvPr>
            <p:ph type="sldNum" sz="quarter" idx="5"/>
          </p:nvPr>
        </p:nvSpPr>
        <p:spPr/>
        <p:txBody>
          <a:bodyPr/>
          <a:lstStyle/>
          <a:p>
            <a:fld id="{E6E386BD-F9D3-714A-97D3-CE79C60822CC}" type="slidenum">
              <a:rPr lang="en-US" smtClean="0"/>
              <a:t>23</a:t>
            </a:fld>
            <a:endParaRPr lang="en-US"/>
          </a:p>
        </p:txBody>
      </p:sp>
    </p:spTree>
    <p:extLst>
      <p:ext uri="{BB962C8B-B14F-4D97-AF65-F5344CB8AC3E}">
        <p14:creationId xmlns:p14="http://schemas.microsoft.com/office/powerpoint/2010/main" val="1724020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5542A-B34B-53C3-F207-A237A11DC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6320D-FE57-E95B-15EA-BD89EBFB7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8FEAE-DE47-8C23-D577-D3866F7FD1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DE92C35-C518-A5B4-B2A2-88074FBA47AA}"/>
              </a:ext>
            </a:extLst>
          </p:cNvPr>
          <p:cNvSpPr>
            <a:spLocks noGrp="1"/>
          </p:cNvSpPr>
          <p:nvPr>
            <p:ph type="sldNum" sz="quarter" idx="5"/>
          </p:nvPr>
        </p:nvSpPr>
        <p:spPr/>
        <p:txBody>
          <a:bodyPr/>
          <a:lstStyle/>
          <a:p>
            <a:fld id="{E6E386BD-F9D3-714A-97D3-CE79C60822CC}" type="slidenum">
              <a:rPr lang="en-US" smtClean="0"/>
              <a:t>24</a:t>
            </a:fld>
            <a:endParaRPr lang="en-US"/>
          </a:p>
        </p:txBody>
      </p:sp>
    </p:spTree>
    <p:extLst>
      <p:ext uri="{BB962C8B-B14F-4D97-AF65-F5344CB8AC3E}">
        <p14:creationId xmlns:p14="http://schemas.microsoft.com/office/powerpoint/2010/main" val="2667350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EE328-E057-9FF3-AE7E-45ED3204B1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02923-20DE-DC6C-1827-19419C150A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C91CF-1876-FAA9-2A14-EE305FFDA5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2056A43-2EBC-6669-EAC3-543596E3CD1F}"/>
              </a:ext>
            </a:extLst>
          </p:cNvPr>
          <p:cNvSpPr>
            <a:spLocks noGrp="1"/>
          </p:cNvSpPr>
          <p:nvPr>
            <p:ph type="sldNum" sz="quarter" idx="5"/>
          </p:nvPr>
        </p:nvSpPr>
        <p:spPr/>
        <p:txBody>
          <a:bodyPr/>
          <a:lstStyle/>
          <a:p>
            <a:fld id="{E6E386BD-F9D3-714A-97D3-CE79C60822CC}" type="slidenum">
              <a:rPr lang="en-US" smtClean="0"/>
              <a:t>25</a:t>
            </a:fld>
            <a:endParaRPr lang="en-US"/>
          </a:p>
        </p:txBody>
      </p:sp>
    </p:spTree>
    <p:extLst>
      <p:ext uri="{BB962C8B-B14F-4D97-AF65-F5344CB8AC3E}">
        <p14:creationId xmlns:p14="http://schemas.microsoft.com/office/powerpoint/2010/main" val="2824034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65DB5-A620-D48F-CFBA-89169AD770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97BD9-DEB4-CE61-22CE-A06164FE3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23960-6463-BD0A-9BD6-962559672E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5FB07E8-C264-AF81-A4A6-F058B0508434}"/>
              </a:ext>
            </a:extLst>
          </p:cNvPr>
          <p:cNvSpPr>
            <a:spLocks noGrp="1"/>
          </p:cNvSpPr>
          <p:nvPr>
            <p:ph type="sldNum" sz="quarter" idx="5"/>
          </p:nvPr>
        </p:nvSpPr>
        <p:spPr/>
        <p:txBody>
          <a:bodyPr/>
          <a:lstStyle/>
          <a:p>
            <a:fld id="{E6E386BD-F9D3-714A-97D3-CE79C60822CC}" type="slidenum">
              <a:rPr lang="en-US" smtClean="0"/>
              <a:t>26</a:t>
            </a:fld>
            <a:endParaRPr lang="en-US"/>
          </a:p>
        </p:txBody>
      </p:sp>
    </p:spTree>
    <p:extLst>
      <p:ext uri="{BB962C8B-B14F-4D97-AF65-F5344CB8AC3E}">
        <p14:creationId xmlns:p14="http://schemas.microsoft.com/office/powerpoint/2010/main" val="733174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D2232-1EDF-7F2B-0027-BB96A764D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AA2E68-0D12-9DDA-05E8-1A425FB24A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E14546-7104-1003-AAC6-EF62AF1E91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0C8E8A5-A13C-C460-A18D-4587209AB769}"/>
              </a:ext>
            </a:extLst>
          </p:cNvPr>
          <p:cNvSpPr>
            <a:spLocks noGrp="1"/>
          </p:cNvSpPr>
          <p:nvPr>
            <p:ph type="sldNum" sz="quarter" idx="5"/>
          </p:nvPr>
        </p:nvSpPr>
        <p:spPr/>
        <p:txBody>
          <a:bodyPr/>
          <a:lstStyle/>
          <a:p>
            <a:fld id="{E6E386BD-F9D3-714A-97D3-CE79C60822CC}" type="slidenum">
              <a:rPr lang="en-US" smtClean="0"/>
              <a:t>27</a:t>
            </a:fld>
            <a:endParaRPr lang="en-US"/>
          </a:p>
        </p:txBody>
      </p:sp>
    </p:spTree>
    <p:extLst>
      <p:ext uri="{BB962C8B-B14F-4D97-AF65-F5344CB8AC3E}">
        <p14:creationId xmlns:p14="http://schemas.microsoft.com/office/powerpoint/2010/main" val="2905862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BCA2E-C2B1-84EB-0D60-C2489B1A4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D77F1-7C38-5E13-4357-DA40F7B9A0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8223C-C244-F7A3-2F20-42AD14734A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50A1436-A54B-CE27-C574-9E21F81F6EFB}"/>
              </a:ext>
            </a:extLst>
          </p:cNvPr>
          <p:cNvSpPr>
            <a:spLocks noGrp="1"/>
          </p:cNvSpPr>
          <p:nvPr>
            <p:ph type="sldNum" sz="quarter" idx="5"/>
          </p:nvPr>
        </p:nvSpPr>
        <p:spPr/>
        <p:txBody>
          <a:bodyPr/>
          <a:lstStyle/>
          <a:p>
            <a:fld id="{E6E386BD-F9D3-714A-97D3-CE79C60822CC}" type="slidenum">
              <a:rPr lang="en-US" smtClean="0"/>
              <a:t>28</a:t>
            </a:fld>
            <a:endParaRPr lang="en-US"/>
          </a:p>
        </p:txBody>
      </p:sp>
    </p:spTree>
    <p:extLst>
      <p:ext uri="{BB962C8B-B14F-4D97-AF65-F5344CB8AC3E}">
        <p14:creationId xmlns:p14="http://schemas.microsoft.com/office/powerpoint/2010/main" val="2536851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8F514-274B-A7C7-1447-6F516B2AF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2FA16-F8F5-DDD7-199F-841AE80CE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6B767B-AB8A-4085-8725-C8A20121CF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81D22E8-F513-89ED-392D-5295D43C9A8F}"/>
              </a:ext>
            </a:extLst>
          </p:cNvPr>
          <p:cNvSpPr>
            <a:spLocks noGrp="1"/>
          </p:cNvSpPr>
          <p:nvPr>
            <p:ph type="sldNum" sz="quarter" idx="5"/>
          </p:nvPr>
        </p:nvSpPr>
        <p:spPr/>
        <p:txBody>
          <a:bodyPr/>
          <a:lstStyle/>
          <a:p>
            <a:fld id="{E6E386BD-F9D3-714A-97D3-CE79C60822CC}" type="slidenum">
              <a:rPr lang="en-US" smtClean="0"/>
              <a:t>29</a:t>
            </a:fld>
            <a:endParaRPr lang="en-US"/>
          </a:p>
        </p:txBody>
      </p:sp>
    </p:spTree>
    <p:extLst>
      <p:ext uri="{BB962C8B-B14F-4D97-AF65-F5344CB8AC3E}">
        <p14:creationId xmlns:p14="http://schemas.microsoft.com/office/powerpoint/2010/main" val="234111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8A87B-896D-D5E0-3A18-4F0BA948A9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A528C-ED9F-A27E-C0B6-EBC46EA879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72ACD9-D57F-76F3-9E95-A0231E32BD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9AE8A2A-2CD6-23ED-59BE-4AB823BF040F}"/>
              </a:ext>
            </a:extLst>
          </p:cNvPr>
          <p:cNvSpPr>
            <a:spLocks noGrp="1"/>
          </p:cNvSpPr>
          <p:nvPr>
            <p:ph type="sldNum" sz="quarter" idx="5"/>
          </p:nvPr>
        </p:nvSpPr>
        <p:spPr/>
        <p:txBody>
          <a:bodyPr/>
          <a:lstStyle/>
          <a:p>
            <a:fld id="{E6E386BD-F9D3-714A-97D3-CE79C60822CC}" type="slidenum">
              <a:rPr lang="en-US" smtClean="0"/>
              <a:t>3</a:t>
            </a:fld>
            <a:endParaRPr lang="en-US"/>
          </a:p>
        </p:txBody>
      </p:sp>
    </p:spTree>
    <p:extLst>
      <p:ext uri="{BB962C8B-B14F-4D97-AF65-F5344CB8AC3E}">
        <p14:creationId xmlns:p14="http://schemas.microsoft.com/office/powerpoint/2010/main" val="3295605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551C2-849C-A672-1EE4-EA6B1A5DB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299FA-330F-AED3-C80D-FC24CFD3E0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948F3-A103-6680-D551-211750A5D3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09DE288-C4D2-E983-A1D7-ADC8C445C154}"/>
              </a:ext>
            </a:extLst>
          </p:cNvPr>
          <p:cNvSpPr>
            <a:spLocks noGrp="1"/>
          </p:cNvSpPr>
          <p:nvPr>
            <p:ph type="sldNum" sz="quarter" idx="5"/>
          </p:nvPr>
        </p:nvSpPr>
        <p:spPr/>
        <p:txBody>
          <a:bodyPr/>
          <a:lstStyle/>
          <a:p>
            <a:fld id="{E6E386BD-F9D3-714A-97D3-CE79C60822CC}" type="slidenum">
              <a:rPr lang="en-US" smtClean="0"/>
              <a:t>30</a:t>
            </a:fld>
            <a:endParaRPr lang="en-US"/>
          </a:p>
        </p:txBody>
      </p:sp>
    </p:spTree>
    <p:extLst>
      <p:ext uri="{BB962C8B-B14F-4D97-AF65-F5344CB8AC3E}">
        <p14:creationId xmlns:p14="http://schemas.microsoft.com/office/powerpoint/2010/main" val="1397091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01ED-3E42-B00A-AAB4-A6D2B563E1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AFF526-A5B8-8F28-9222-4997C41B74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403CB-9984-AB43-DBD5-66493B289D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2F4C6D3-51A5-536C-D819-34EEA79B17A7}"/>
              </a:ext>
            </a:extLst>
          </p:cNvPr>
          <p:cNvSpPr>
            <a:spLocks noGrp="1"/>
          </p:cNvSpPr>
          <p:nvPr>
            <p:ph type="sldNum" sz="quarter" idx="5"/>
          </p:nvPr>
        </p:nvSpPr>
        <p:spPr/>
        <p:txBody>
          <a:bodyPr/>
          <a:lstStyle/>
          <a:p>
            <a:fld id="{E6E386BD-F9D3-714A-97D3-CE79C60822CC}" type="slidenum">
              <a:rPr lang="en-US" smtClean="0"/>
              <a:t>31</a:t>
            </a:fld>
            <a:endParaRPr lang="en-US"/>
          </a:p>
        </p:txBody>
      </p:sp>
    </p:spTree>
    <p:extLst>
      <p:ext uri="{BB962C8B-B14F-4D97-AF65-F5344CB8AC3E}">
        <p14:creationId xmlns:p14="http://schemas.microsoft.com/office/powerpoint/2010/main" val="170380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E861A-BCB4-A984-1532-A2E2DE51A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A3CD8-9676-05E4-F2A0-0849EBF41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5913ED-D434-D05D-487D-338AA004A5E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5667960-420C-2425-6F51-4AF41262F847}"/>
              </a:ext>
            </a:extLst>
          </p:cNvPr>
          <p:cNvSpPr>
            <a:spLocks noGrp="1"/>
          </p:cNvSpPr>
          <p:nvPr>
            <p:ph type="sldNum" sz="quarter" idx="5"/>
          </p:nvPr>
        </p:nvSpPr>
        <p:spPr/>
        <p:txBody>
          <a:bodyPr/>
          <a:lstStyle/>
          <a:p>
            <a:fld id="{E6E386BD-F9D3-714A-97D3-CE79C60822CC}" type="slidenum">
              <a:rPr lang="en-US" smtClean="0"/>
              <a:t>32</a:t>
            </a:fld>
            <a:endParaRPr lang="en-US"/>
          </a:p>
        </p:txBody>
      </p:sp>
    </p:spTree>
    <p:extLst>
      <p:ext uri="{BB962C8B-B14F-4D97-AF65-F5344CB8AC3E}">
        <p14:creationId xmlns:p14="http://schemas.microsoft.com/office/powerpoint/2010/main" val="469907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347A2-BF5E-1BFE-D410-DCB84D54D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62240-02DE-838B-9B95-368E61E5F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8D1A4-A91C-EAC2-4B41-E648F30248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CA414BB-2DDC-EF9E-BD6A-BE875EB119F5}"/>
              </a:ext>
            </a:extLst>
          </p:cNvPr>
          <p:cNvSpPr>
            <a:spLocks noGrp="1"/>
          </p:cNvSpPr>
          <p:nvPr>
            <p:ph type="sldNum" sz="quarter" idx="5"/>
          </p:nvPr>
        </p:nvSpPr>
        <p:spPr/>
        <p:txBody>
          <a:bodyPr/>
          <a:lstStyle/>
          <a:p>
            <a:fld id="{E6E386BD-F9D3-714A-97D3-CE79C60822CC}" type="slidenum">
              <a:rPr lang="en-US" smtClean="0"/>
              <a:t>33</a:t>
            </a:fld>
            <a:endParaRPr lang="en-US"/>
          </a:p>
        </p:txBody>
      </p:sp>
    </p:spTree>
    <p:extLst>
      <p:ext uri="{BB962C8B-B14F-4D97-AF65-F5344CB8AC3E}">
        <p14:creationId xmlns:p14="http://schemas.microsoft.com/office/powerpoint/2010/main" val="2682076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99A6C-87DA-6B8C-5346-167E51144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63799-117A-66A9-7EE4-DD1281D3F6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94EBC-ABBB-5EEF-5CC5-4A8CEC9CD5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9EE6D0A-D2DE-3D78-1BBC-197297195277}"/>
              </a:ext>
            </a:extLst>
          </p:cNvPr>
          <p:cNvSpPr>
            <a:spLocks noGrp="1"/>
          </p:cNvSpPr>
          <p:nvPr>
            <p:ph type="sldNum" sz="quarter" idx="5"/>
          </p:nvPr>
        </p:nvSpPr>
        <p:spPr/>
        <p:txBody>
          <a:bodyPr/>
          <a:lstStyle/>
          <a:p>
            <a:fld id="{E6E386BD-F9D3-714A-97D3-CE79C60822CC}" type="slidenum">
              <a:rPr lang="en-US" smtClean="0"/>
              <a:t>34</a:t>
            </a:fld>
            <a:endParaRPr lang="en-US"/>
          </a:p>
        </p:txBody>
      </p:sp>
    </p:spTree>
    <p:extLst>
      <p:ext uri="{BB962C8B-B14F-4D97-AF65-F5344CB8AC3E}">
        <p14:creationId xmlns:p14="http://schemas.microsoft.com/office/powerpoint/2010/main" val="2280556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6D393-886E-211B-61A1-C4304D704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A913D-ABD5-F56F-2215-1612997EF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ED7A05-B4E7-6E1D-7DFC-C425BCD80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DAD9972-C3E2-E4EA-2BC4-79DD8C5C79C0}"/>
              </a:ext>
            </a:extLst>
          </p:cNvPr>
          <p:cNvSpPr>
            <a:spLocks noGrp="1"/>
          </p:cNvSpPr>
          <p:nvPr>
            <p:ph type="sldNum" sz="quarter" idx="5"/>
          </p:nvPr>
        </p:nvSpPr>
        <p:spPr/>
        <p:txBody>
          <a:bodyPr/>
          <a:lstStyle/>
          <a:p>
            <a:fld id="{E6E386BD-F9D3-714A-97D3-CE79C60822CC}" type="slidenum">
              <a:rPr lang="en-US" smtClean="0"/>
              <a:t>35</a:t>
            </a:fld>
            <a:endParaRPr lang="en-US"/>
          </a:p>
        </p:txBody>
      </p:sp>
    </p:spTree>
    <p:extLst>
      <p:ext uri="{BB962C8B-B14F-4D97-AF65-F5344CB8AC3E}">
        <p14:creationId xmlns:p14="http://schemas.microsoft.com/office/powerpoint/2010/main" val="3695761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71659-3C3D-B5DA-B30B-0A2534ECD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5CA53-CA9D-387E-EA39-43CCA984A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5C348-3488-3A57-97E7-65B075BDCE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D88F8F5-7DFE-7EA0-A9C3-B0A4900D761C}"/>
              </a:ext>
            </a:extLst>
          </p:cNvPr>
          <p:cNvSpPr>
            <a:spLocks noGrp="1"/>
          </p:cNvSpPr>
          <p:nvPr>
            <p:ph type="sldNum" sz="quarter" idx="5"/>
          </p:nvPr>
        </p:nvSpPr>
        <p:spPr/>
        <p:txBody>
          <a:bodyPr/>
          <a:lstStyle/>
          <a:p>
            <a:fld id="{E6E386BD-F9D3-714A-97D3-CE79C60822CC}" type="slidenum">
              <a:rPr lang="en-US" smtClean="0"/>
              <a:t>36</a:t>
            </a:fld>
            <a:endParaRPr lang="en-US"/>
          </a:p>
        </p:txBody>
      </p:sp>
    </p:spTree>
    <p:extLst>
      <p:ext uri="{BB962C8B-B14F-4D97-AF65-F5344CB8AC3E}">
        <p14:creationId xmlns:p14="http://schemas.microsoft.com/office/powerpoint/2010/main" val="623271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F2E8E-5ECD-4715-7969-60E4AF7C4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F97A4-A9C6-E3F0-3BE7-3300FA1FD9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6B70A-53A4-864E-F2A5-05F20FFA0B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C944BF7-A013-F61F-3E95-DA2D856E63CF}"/>
              </a:ext>
            </a:extLst>
          </p:cNvPr>
          <p:cNvSpPr>
            <a:spLocks noGrp="1"/>
          </p:cNvSpPr>
          <p:nvPr>
            <p:ph type="sldNum" sz="quarter" idx="5"/>
          </p:nvPr>
        </p:nvSpPr>
        <p:spPr/>
        <p:txBody>
          <a:bodyPr/>
          <a:lstStyle/>
          <a:p>
            <a:fld id="{E6E386BD-F9D3-714A-97D3-CE79C60822CC}" type="slidenum">
              <a:rPr lang="en-US" smtClean="0"/>
              <a:t>37</a:t>
            </a:fld>
            <a:endParaRPr lang="en-US"/>
          </a:p>
        </p:txBody>
      </p:sp>
    </p:spTree>
    <p:extLst>
      <p:ext uri="{BB962C8B-B14F-4D97-AF65-F5344CB8AC3E}">
        <p14:creationId xmlns:p14="http://schemas.microsoft.com/office/powerpoint/2010/main" val="918545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FCF7A-A739-C680-4579-C1EF90860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DDE32D-F5E0-3CA3-10A3-F2BD9357E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BE2DD-ED6E-F5A3-D0E8-84BA1C56D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D40D8A9-211D-B94E-3E3B-2F93296D735D}"/>
              </a:ext>
            </a:extLst>
          </p:cNvPr>
          <p:cNvSpPr>
            <a:spLocks noGrp="1"/>
          </p:cNvSpPr>
          <p:nvPr>
            <p:ph type="sldNum" sz="quarter" idx="5"/>
          </p:nvPr>
        </p:nvSpPr>
        <p:spPr/>
        <p:txBody>
          <a:bodyPr/>
          <a:lstStyle/>
          <a:p>
            <a:fld id="{E6E386BD-F9D3-714A-97D3-CE79C60822CC}" type="slidenum">
              <a:rPr lang="en-US" smtClean="0"/>
              <a:t>38</a:t>
            </a:fld>
            <a:endParaRPr lang="en-US"/>
          </a:p>
        </p:txBody>
      </p:sp>
    </p:spTree>
    <p:extLst>
      <p:ext uri="{BB962C8B-B14F-4D97-AF65-F5344CB8AC3E}">
        <p14:creationId xmlns:p14="http://schemas.microsoft.com/office/powerpoint/2010/main" val="3366678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344EA-079D-FFCD-6696-8F79CA987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89D28-2728-B62A-80DE-77AAFDCDF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27D37-C935-2643-BC6B-0168FCAC4F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39F6C73-B96E-47A4-BD46-86BEAFCF525D}"/>
              </a:ext>
            </a:extLst>
          </p:cNvPr>
          <p:cNvSpPr>
            <a:spLocks noGrp="1"/>
          </p:cNvSpPr>
          <p:nvPr>
            <p:ph type="sldNum" sz="quarter" idx="5"/>
          </p:nvPr>
        </p:nvSpPr>
        <p:spPr/>
        <p:txBody>
          <a:bodyPr/>
          <a:lstStyle/>
          <a:p>
            <a:fld id="{E6E386BD-F9D3-714A-97D3-CE79C60822CC}" type="slidenum">
              <a:rPr lang="en-US" smtClean="0"/>
              <a:t>39</a:t>
            </a:fld>
            <a:endParaRPr lang="en-US"/>
          </a:p>
        </p:txBody>
      </p:sp>
    </p:spTree>
    <p:extLst>
      <p:ext uri="{BB962C8B-B14F-4D97-AF65-F5344CB8AC3E}">
        <p14:creationId xmlns:p14="http://schemas.microsoft.com/office/powerpoint/2010/main" val="355106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357B-D695-C016-9C56-F1771DFD85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4255E-301E-444D-546F-5E5324262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DF679E-EBDA-E000-396E-9ADFE08983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66C4EEA-B2F5-65B1-F81E-2AB307A54A55}"/>
              </a:ext>
            </a:extLst>
          </p:cNvPr>
          <p:cNvSpPr>
            <a:spLocks noGrp="1"/>
          </p:cNvSpPr>
          <p:nvPr>
            <p:ph type="sldNum" sz="quarter" idx="5"/>
          </p:nvPr>
        </p:nvSpPr>
        <p:spPr/>
        <p:txBody>
          <a:bodyPr/>
          <a:lstStyle/>
          <a:p>
            <a:fld id="{E6E386BD-F9D3-714A-97D3-CE79C60822CC}" type="slidenum">
              <a:rPr lang="en-US" smtClean="0"/>
              <a:t>4</a:t>
            </a:fld>
            <a:endParaRPr lang="en-US"/>
          </a:p>
        </p:txBody>
      </p:sp>
    </p:spTree>
    <p:extLst>
      <p:ext uri="{BB962C8B-B14F-4D97-AF65-F5344CB8AC3E}">
        <p14:creationId xmlns:p14="http://schemas.microsoft.com/office/powerpoint/2010/main" val="1545972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03834-16FC-873C-8FC9-26FC008B3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83E68-EB64-3224-B5D0-09BAA249B3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7B130-6DE5-D33E-21E9-77C31956ED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E50AE89-C2F1-C09B-CD57-1B7EC064BDAC}"/>
              </a:ext>
            </a:extLst>
          </p:cNvPr>
          <p:cNvSpPr>
            <a:spLocks noGrp="1"/>
          </p:cNvSpPr>
          <p:nvPr>
            <p:ph type="sldNum" sz="quarter" idx="5"/>
          </p:nvPr>
        </p:nvSpPr>
        <p:spPr/>
        <p:txBody>
          <a:bodyPr/>
          <a:lstStyle/>
          <a:p>
            <a:fld id="{E6E386BD-F9D3-714A-97D3-CE79C60822CC}" type="slidenum">
              <a:rPr lang="en-US" smtClean="0"/>
              <a:t>40</a:t>
            </a:fld>
            <a:endParaRPr lang="en-US"/>
          </a:p>
        </p:txBody>
      </p:sp>
    </p:spTree>
    <p:extLst>
      <p:ext uri="{BB962C8B-B14F-4D97-AF65-F5344CB8AC3E}">
        <p14:creationId xmlns:p14="http://schemas.microsoft.com/office/powerpoint/2010/main" val="2062207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E2E2-0E56-BE0B-4A3B-FA67D68A42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AFAA1-AAA0-BB6D-22BF-FC28289F5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86129-BE2A-BF97-3A41-DF96FA1669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74189A0-5378-57F6-08FA-360F36FC33C1}"/>
              </a:ext>
            </a:extLst>
          </p:cNvPr>
          <p:cNvSpPr>
            <a:spLocks noGrp="1"/>
          </p:cNvSpPr>
          <p:nvPr>
            <p:ph type="sldNum" sz="quarter" idx="5"/>
          </p:nvPr>
        </p:nvSpPr>
        <p:spPr/>
        <p:txBody>
          <a:bodyPr/>
          <a:lstStyle/>
          <a:p>
            <a:fld id="{E6E386BD-F9D3-714A-97D3-CE79C60822CC}" type="slidenum">
              <a:rPr lang="en-US" smtClean="0"/>
              <a:t>41</a:t>
            </a:fld>
            <a:endParaRPr lang="en-US"/>
          </a:p>
        </p:txBody>
      </p:sp>
    </p:spTree>
    <p:extLst>
      <p:ext uri="{BB962C8B-B14F-4D97-AF65-F5344CB8AC3E}">
        <p14:creationId xmlns:p14="http://schemas.microsoft.com/office/powerpoint/2010/main" val="1277314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5A558-1346-DE3A-BEC6-01F341B59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B5DCA-57BA-9823-BAB5-59DC1081E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FA19E-5704-5B26-01F6-70B062161F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65070E1-8789-9DDA-599E-4DAFBC3BBEF8}"/>
              </a:ext>
            </a:extLst>
          </p:cNvPr>
          <p:cNvSpPr>
            <a:spLocks noGrp="1"/>
          </p:cNvSpPr>
          <p:nvPr>
            <p:ph type="sldNum" sz="quarter" idx="5"/>
          </p:nvPr>
        </p:nvSpPr>
        <p:spPr/>
        <p:txBody>
          <a:bodyPr/>
          <a:lstStyle/>
          <a:p>
            <a:fld id="{E6E386BD-F9D3-714A-97D3-CE79C60822CC}" type="slidenum">
              <a:rPr lang="en-US" smtClean="0"/>
              <a:t>42</a:t>
            </a:fld>
            <a:endParaRPr lang="en-US"/>
          </a:p>
        </p:txBody>
      </p:sp>
    </p:spTree>
    <p:extLst>
      <p:ext uri="{BB962C8B-B14F-4D97-AF65-F5344CB8AC3E}">
        <p14:creationId xmlns:p14="http://schemas.microsoft.com/office/powerpoint/2010/main" val="4073255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149EC-37CD-CBE9-5601-36D7D8104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C823D-91B5-890C-D5A7-223074B51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D53D4-5228-0F79-A07D-3FA403D33C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DB2D476-742A-0AF9-9642-5C5F700DC728}"/>
              </a:ext>
            </a:extLst>
          </p:cNvPr>
          <p:cNvSpPr>
            <a:spLocks noGrp="1"/>
          </p:cNvSpPr>
          <p:nvPr>
            <p:ph type="sldNum" sz="quarter" idx="5"/>
          </p:nvPr>
        </p:nvSpPr>
        <p:spPr/>
        <p:txBody>
          <a:bodyPr/>
          <a:lstStyle/>
          <a:p>
            <a:fld id="{E6E386BD-F9D3-714A-97D3-CE79C60822CC}" type="slidenum">
              <a:rPr lang="en-US" smtClean="0"/>
              <a:t>43</a:t>
            </a:fld>
            <a:endParaRPr lang="en-US"/>
          </a:p>
        </p:txBody>
      </p:sp>
    </p:spTree>
    <p:extLst>
      <p:ext uri="{BB962C8B-B14F-4D97-AF65-F5344CB8AC3E}">
        <p14:creationId xmlns:p14="http://schemas.microsoft.com/office/powerpoint/2010/main" val="1239545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2763C-44A0-5114-CF67-09EC7927B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303CB-7186-8029-A65C-B22B41DFF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FF6D25-A345-5005-A874-9E5D2EFF21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DFA9A47-07AA-6FF8-52E3-E1F6AE28135E}"/>
              </a:ext>
            </a:extLst>
          </p:cNvPr>
          <p:cNvSpPr>
            <a:spLocks noGrp="1"/>
          </p:cNvSpPr>
          <p:nvPr>
            <p:ph type="sldNum" sz="quarter" idx="5"/>
          </p:nvPr>
        </p:nvSpPr>
        <p:spPr/>
        <p:txBody>
          <a:bodyPr/>
          <a:lstStyle/>
          <a:p>
            <a:fld id="{E6E386BD-F9D3-714A-97D3-CE79C60822CC}" type="slidenum">
              <a:rPr lang="en-US" smtClean="0"/>
              <a:t>44</a:t>
            </a:fld>
            <a:endParaRPr lang="en-US"/>
          </a:p>
        </p:txBody>
      </p:sp>
    </p:spTree>
    <p:extLst>
      <p:ext uri="{BB962C8B-B14F-4D97-AF65-F5344CB8AC3E}">
        <p14:creationId xmlns:p14="http://schemas.microsoft.com/office/powerpoint/2010/main" val="3639098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F2BAD-FC63-D8D9-0F11-5CFE60A85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F6D88D-B825-64EE-6F4C-1DD8B16F1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1B377-DCA5-3D70-025C-193E440397A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129D186-F221-BD5A-11A3-AE1FA82BE432}"/>
              </a:ext>
            </a:extLst>
          </p:cNvPr>
          <p:cNvSpPr>
            <a:spLocks noGrp="1"/>
          </p:cNvSpPr>
          <p:nvPr>
            <p:ph type="sldNum" sz="quarter" idx="5"/>
          </p:nvPr>
        </p:nvSpPr>
        <p:spPr/>
        <p:txBody>
          <a:bodyPr/>
          <a:lstStyle/>
          <a:p>
            <a:fld id="{E6E386BD-F9D3-714A-97D3-CE79C60822CC}" type="slidenum">
              <a:rPr lang="en-US" smtClean="0"/>
              <a:t>45</a:t>
            </a:fld>
            <a:endParaRPr lang="en-US"/>
          </a:p>
        </p:txBody>
      </p:sp>
    </p:spTree>
    <p:extLst>
      <p:ext uri="{BB962C8B-B14F-4D97-AF65-F5344CB8AC3E}">
        <p14:creationId xmlns:p14="http://schemas.microsoft.com/office/powerpoint/2010/main" val="40760585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1697F-BF1A-A966-5FA2-513D68E55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0B8E5-2A87-751C-381C-84CFB3307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4560F-9EBB-118E-EAF1-9FE114F2E8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9568F00-4337-BE05-5993-BB6CFF0A6648}"/>
              </a:ext>
            </a:extLst>
          </p:cNvPr>
          <p:cNvSpPr>
            <a:spLocks noGrp="1"/>
          </p:cNvSpPr>
          <p:nvPr>
            <p:ph type="sldNum" sz="quarter" idx="5"/>
          </p:nvPr>
        </p:nvSpPr>
        <p:spPr/>
        <p:txBody>
          <a:bodyPr/>
          <a:lstStyle/>
          <a:p>
            <a:fld id="{E6E386BD-F9D3-714A-97D3-CE79C60822CC}" type="slidenum">
              <a:rPr lang="en-US" smtClean="0"/>
              <a:t>46</a:t>
            </a:fld>
            <a:endParaRPr lang="en-US"/>
          </a:p>
        </p:txBody>
      </p:sp>
    </p:spTree>
    <p:extLst>
      <p:ext uri="{BB962C8B-B14F-4D97-AF65-F5344CB8AC3E}">
        <p14:creationId xmlns:p14="http://schemas.microsoft.com/office/powerpoint/2010/main" val="3997426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DC8E6-DFAE-2BCD-7525-973CEACB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ACFDE9-1097-A90C-7DA6-2C1797939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AB82E2-4B9F-B35F-4BFA-8065466D76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33A6CAC-B776-60ED-9CFE-7F2F18BDE023}"/>
              </a:ext>
            </a:extLst>
          </p:cNvPr>
          <p:cNvSpPr>
            <a:spLocks noGrp="1"/>
          </p:cNvSpPr>
          <p:nvPr>
            <p:ph type="sldNum" sz="quarter" idx="5"/>
          </p:nvPr>
        </p:nvSpPr>
        <p:spPr/>
        <p:txBody>
          <a:bodyPr/>
          <a:lstStyle/>
          <a:p>
            <a:fld id="{E6E386BD-F9D3-714A-97D3-CE79C60822CC}" type="slidenum">
              <a:rPr lang="en-US" smtClean="0"/>
              <a:t>47</a:t>
            </a:fld>
            <a:endParaRPr lang="en-US"/>
          </a:p>
        </p:txBody>
      </p:sp>
    </p:spTree>
    <p:extLst>
      <p:ext uri="{BB962C8B-B14F-4D97-AF65-F5344CB8AC3E}">
        <p14:creationId xmlns:p14="http://schemas.microsoft.com/office/powerpoint/2010/main" val="3038480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B96A4-3E2E-9242-953A-271FD19CE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965B2-7F59-EC2D-29E8-7735E03F8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831978-1FB1-D76E-03A0-2F3FD0B21B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EF88EC3-5782-AE2B-F5AB-CCACC7AFAE47}"/>
              </a:ext>
            </a:extLst>
          </p:cNvPr>
          <p:cNvSpPr>
            <a:spLocks noGrp="1"/>
          </p:cNvSpPr>
          <p:nvPr>
            <p:ph type="sldNum" sz="quarter" idx="5"/>
          </p:nvPr>
        </p:nvSpPr>
        <p:spPr/>
        <p:txBody>
          <a:bodyPr/>
          <a:lstStyle/>
          <a:p>
            <a:fld id="{E6E386BD-F9D3-714A-97D3-CE79C60822CC}" type="slidenum">
              <a:rPr lang="en-US" smtClean="0"/>
              <a:t>48</a:t>
            </a:fld>
            <a:endParaRPr lang="en-US"/>
          </a:p>
        </p:txBody>
      </p:sp>
    </p:spTree>
    <p:extLst>
      <p:ext uri="{BB962C8B-B14F-4D97-AF65-F5344CB8AC3E}">
        <p14:creationId xmlns:p14="http://schemas.microsoft.com/office/powerpoint/2010/main" val="6242118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0CC9B-050C-2533-18B8-5607938A5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DDC1F-A2DC-1A1D-FD0D-4FC7ADAA36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F80FE8-EB69-CCA9-AE03-3840A2D703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1F72F42-E55A-97AB-A797-D61E72FA57ED}"/>
              </a:ext>
            </a:extLst>
          </p:cNvPr>
          <p:cNvSpPr>
            <a:spLocks noGrp="1"/>
          </p:cNvSpPr>
          <p:nvPr>
            <p:ph type="sldNum" sz="quarter" idx="5"/>
          </p:nvPr>
        </p:nvSpPr>
        <p:spPr/>
        <p:txBody>
          <a:bodyPr/>
          <a:lstStyle/>
          <a:p>
            <a:fld id="{E6E386BD-F9D3-714A-97D3-CE79C60822CC}" type="slidenum">
              <a:rPr lang="en-US" smtClean="0"/>
              <a:t>49</a:t>
            </a:fld>
            <a:endParaRPr lang="en-US"/>
          </a:p>
        </p:txBody>
      </p:sp>
    </p:spTree>
    <p:extLst>
      <p:ext uri="{BB962C8B-B14F-4D97-AF65-F5344CB8AC3E}">
        <p14:creationId xmlns:p14="http://schemas.microsoft.com/office/powerpoint/2010/main" val="2989072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756DA-507D-3FF4-95C0-B8D2C14D0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943D5-C3EB-78CD-6DAD-AA6FBF104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E42319-2A97-0A51-A699-20DC673330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E2C5555-57E5-EB67-8717-F7085068C829}"/>
              </a:ext>
            </a:extLst>
          </p:cNvPr>
          <p:cNvSpPr>
            <a:spLocks noGrp="1"/>
          </p:cNvSpPr>
          <p:nvPr>
            <p:ph type="sldNum" sz="quarter" idx="5"/>
          </p:nvPr>
        </p:nvSpPr>
        <p:spPr/>
        <p:txBody>
          <a:bodyPr/>
          <a:lstStyle/>
          <a:p>
            <a:fld id="{E6E386BD-F9D3-714A-97D3-CE79C60822CC}" type="slidenum">
              <a:rPr lang="en-US" smtClean="0"/>
              <a:t>5</a:t>
            </a:fld>
            <a:endParaRPr lang="en-US"/>
          </a:p>
        </p:txBody>
      </p:sp>
    </p:spTree>
    <p:extLst>
      <p:ext uri="{BB962C8B-B14F-4D97-AF65-F5344CB8AC3E}">
        <p14:creationId xmlns:p14="http://schemas.microsoft.com/office/powerpoint/2010/main" val="18327128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C730-C825-C789-B429-BD04E52AC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60BA8-4990-C275-FB14-743C41CCED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3B191-B689-7261-5AEC-BDA7955C9F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CF2347-5ACA-C726-93CB-E0AF57D15515}"/>
              </a:ext>
            </a:extLst>
          </p:cNvPr>
          <p:cNvSpPr>
            <a:spLocks noGrp="1"/>
          </p:cNvSpPr>
          <p:nvPr>
            <p:ph type="sldNum" sz="quarter" idx="5"/>
          </p:nvPr>
        </p:nvSpPr>
        <p:spPr/>
        <p:txBody>
          <a:bodyPr/>
          <a:lstStyle/>
          <a:p>
            <a:fld id="{E6E386BD-F9D3-714A-97D3-CE79C60822CC}" type="slidenum">
              <a:rPr lang="en-US" smtClean="0"/>
              <a:t>50</a:t>
            </a:fld>
            <a:endParaRPr lang="en-US"/>
          </a:p>
        </p:txBody>
      </p:sp>
    </p:spTree>
    <p:extLst>
      <p:ext uri="{BB962C8B-B14F-4D97-AF65-F5344CB8AC3E}">
        <p14:creationId xmlns:p14="http://schemas.microsoft.com/office/powerpoint/2010/main" val="2766487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F9D9B-3CF8-7E86-FA64-E503B2899E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720A2-645E-F87F-1D69-E1A686D16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A43EF-0881-54A9-793A-25D38ACDC3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09B8C2-C751-D91B-8FF0-6EA9D55A0056}"/>
              </a:ext>
            </a:extLst>
          </p:cNvPr>
          <p:cNvSpPr>
            <a:spLocks noGrp="1"/>
          </p:cNvSpPr>
          <p:nvPr>
            <p:ph type="sldNum" sz="quarter" idx="5"/>
          </p:nvPr>
        </p:nvSpPr>
        <p:spPr/>
        <p:txBody>
          <a:bodyPr/>
          <a:lstStyle/>
          <a:p>
            <a:fld id="{E6E386BD-F9D3-714A-97D3-CE79C60822CC}" type="slidenum">
              <a:rPr lang="en-US" smtClean="0"/>
              <a:t>51</a:t>
            </a:fld>
            <a:endParaRPr lang="en-US"/>
          </a:p>
        </p:txBody>
      </p:sp>
    </p:spTree>
    <p:extLst>
      <p:ext uri="{BB962C8B-B14F-4D97-AF65-F5344CB8AC3E}">
        <p14:creationId xmlns:p14="http://schemas.microsoft.com/office/powerpoint/2010/main" val="1510148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E3A48-BBA7-EF0E-4A63-37FE6AF39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F405E2-DE45-8C07-8F3B-702AEEA24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0FBC5-A24A-2BB8-017B-F0C471167D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59C2CAB-0F79-E1E2-2E95-00400802F8F8}"/>
              </a:ext>
            </a:extLst>
          </p:cNvPr>
          <p:cNvSpPr>
            <a:spLocks noGrp="1"/>
          </p:cNvSpPr>
          <p:nvPr>
            <p:ph type="sldNum" sz="quarter" idx="5"/>
          </p:nvPr>
        </p:nvSpPr>
        <p:spPr/>
        <p:txBody>
          <a:bodyPr/>
          <a:lstStyle/>
          <a:p>
            <a:fld id="{E6E386BD-F9D3-714A-97D3-CE79C60822CC}" type="slidenum">
              <a:rPr lang="en-US" smtClean="0"/>
              <a:t>52</a:t>
            </a:fld>
            <a:endParaRPr lang="en-US"/>
          </a:p>
        </p:txBody>
      </p:sp>
    </p:spTree>
    <p:extLst>
      <p:ext uri="{BB962C8B-B14F-4D97-AF65-F5344CB8AC3E}">
        <p14:creationId xmlns:p14="http://schemas.microsoft.com/office/powerpoint/2010/main" val="1693301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E446B-59F3-9125-2179-EAFABD282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F0690-99F7-59F3-1810-41F03677C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D42EA-026B-05B3-9F6C-25403950E5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BA73AFB-E888-81A9-2694-C772D93C9EC1}"/>
              </a:ext>
            </a:extLst>
          </p:cNvPr>
          <p:cNvSpPr>
            <a:spLocks noGrp="1"/>
          </p:cNvSpPr>
          <p:nvPr>
            <p:ph type="sldNum" sz="quarter" idx="5"/>
          </p:nvPr>
        </p:nvSpPr>
        <p:spPr/>
        <p:txBody>
          <a:bodyPr/>
          <a:lstStyle/>
          <a:p>
            <a:fld id="{E6E386BD-F9D3-714A-97D3-CE79C60822CC}" type="slidenum">
              <a:rPr lang="en-US" smtClean="0"/>
              <a:t>53</a:t>
            </a:fld>
            <a:endParaRPr lang="en-US"/>
          </a:p>
        </p:txBody>
      </p:sp>
    </p:spTree>
    <p:extLst>
      <p:ext uri="{BB962C8B-B14F-4D97-AF65-F5344CB8AC3E}">
        <p14:creationId xmlns:p14="http://schemas.microsoft.com/office/powerpoint/2010/main" val="11124842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5E22-1E32-301B-E929-3E2E59322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0AD4BC-EBA3-30D4-41CA-F091AE3318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63986-5DB5-CE98-6ED6-CACAC6F1C4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A8F55C9-02C8-4636-EF3F-7D15DB7E3511}"/>
              </a:ext>
            </a:extLst>
          </p:cNvPr>
          <p:cNvSpPr>
            <a:spLocks noGrp="1"/>
          </p:cNvSpPr>
          <p:nvPr>
            <p:ph type="sldNum" sz="quarter" idx="5"/>
          </p:nvPr>
        </p:nvSpPr>
        <p:spPr/>
        <p:txBody>
          <a:bodyPr/>
          <a:lstStyle/>
          <a:p>
            <a:fld id="{E6E386BD-F9D3-714A-97D3-CE79C60822CC}" type="slidenum">
              <a:rPr lang="en-US" smtClean="0"/>
              <a:t>54</a:t>
            </a:fld>
            <a:endParaRPr lang="en-US"/>
          </a:p>
        </p:txBody>
      </p:sp>
    </p:spTree>
    <p:extLst>
      <p:ext uri="{BB962C8B-B14F-4D97-AF65-F5344CB8AC3E}">
        <p14:creationId xmlns:p14="http://schemas.microsoft.com/office/powerpoint/2010/main" val="3490588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D0A57-0972-A875-02D0-4D943F078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27A25-EC62-1E95-FC20-91733FF6C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659A9-A9D6-A827-2D3A-4DF54EE4CC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0679EEE-F26D-DAE6-005E-5802553BACD0}"/>
              </a:ext>
            </a:extLst>
          </p:cNvPr>
          <p:cNvSpPr>
            <a:spLocks noGrp="1"/>
          </p:cNvSpPr>
          <p:nvPr>
            <p:ph type="sldNum" sz="quarter" idx="5"/>
          </p:nvPr>
        </p:nvSpPr>
        <p:spPr/>
        <p:txBody>
          <a:bodyPr/>
          <a:lstStyle/>
          <a:p>
            <a:fld id="{E6E386BD-F9D3-714A-97D3-CE79C60822CC}" type="slidenum">
              <a:rPr lang="en-US" smtClean="0"/>
              <a:t>55</a:t>
            </a:fld>
            <a:endParaRPr lang="en-US"/>
          </a:p>
        </p:txBody>
      </p:sp>
    </p:spTree>
    <p:extLst>
      <p:ext uri="{BB962C8B-B14F-4D97-AF65-F5344CB8AC3E}">
        <p14:creationId xmlns:p14="http://schemas.microsoft.com/office/powerpoint/2010/main" val="1953760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A3662-75FA-0B7D-BE34-093303DE3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37A6D-A4D4-1967-9DEF-90EDBB43E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C30A1-6D4C-F22E-E8BE-80569B2B64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7E334FA-60F8-F5D6-4BE3-208CBEAAD79E}"/>
              </a:ext>
            </a:extLst>
          </p:cNvPr>
          <p:cNvSpPr>
            <a:spLocks noGrp="1"/>
          </p:cNvSpPr>
          <p:nvPr>
            <p:ph type="sldNum" sz="quarter" idx="5"/>
          </p:nvPr>
        </p:nvSpPr>
        <p:spPr/>
        <p:txBody>
          <a:bodyPr/>
          <a:lstStyle/>
          <a:p>
            <a:fld id="{E6E386BD-F9D3-714A-97D3-CE79C60822CC}" type="slidenum">
              <a:rPr lang="en-US" smtClean="0"/>
              <a:t>56</a:t>
            </a:fld>
            <a:endParaRPr lang="en-US"/>
          </a:p>
        </p:txBody>
      </p:sp>
    </p:spTree>
    <p:extLst>
      <p:ext uri="{BB962C8B-B14F-4D97-AF65-F5344CB8AC3E}">
        <p14:creationId xmlns:p14="http://schemas.microsoft.com/office/powerpoint/2010/main" val="32206868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8BA51-3CB2-A41B-FE2E-A26D0632D2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92D1B-6CB1-2518-000A-93DB04E809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D585E-B237-A05E-9502-1DE5815973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AB82B4E-5C7D-579A-3CA9-C91E0F611C7D}"/>
              </a:ext>
            </a:extLst>
          </p:cNvPr>
          <p:cNvSpPr>
            <a:spLocks noGrp="1"/>
          </p:cNvSpPr>
          <p:nvPr>
            <p:ph type="sldNum" sz="quarter" idx="5"/>
          </p:nvPr>
        </p:nvSpPr>
        <p:spPr/>
        <p:txBody>
          <a:bodyPr/>
          <a:lstStyle/>
          <a:p>
            <a:fld id="{E6E386BD-F9D3-714A-97D3-CE79C60822CC}" type="slidenum">
              <a:rPr lang="en-US" smtClean="0"/>
              <a:t>57</a:t>
            </a:fld>
            <a:endParaRPr lang="en-US"/>
          </a:p>
        </p:txBody>
      </p:sp>
    </p:spTree>
    <p:extLst>
      <p:ext uri="{BB962C8B-B14F-4D97-AF65-F5344CB8AC3E}">
        <p14:creationId xmlns:p14="http://schemas.microsoft.com/office/powerpoint/2010/main" val="297539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92A6B-1627-3457-6563-049128501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DF3E7-FCEE-0FB8-9160-3759EE31C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A565E-7C30-06F0-256E-6F085347D2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D17C01F-AA69-E334-BF80-951CCDFA850E}"/>
              </a:ext>
            </a:extLst>
          </p:cNvPr>
          <p:cNvSpPr>
            <a:spLocks noGrp="1"/>
          </p:cNvSpPr>
          <p:nvPr>
            <p:ph type="sldNum" sz="quarter" idx="5"/>
          </p:nvPr>
        </p:nvSpPr>
        <p:spPr/>
        <p:txBody>
          <a:bodyPr/>
          <a:lstStyle/>
          <a:p>
            <a:fld id="{E6E386BD-F9D3-714A-97D3-CE79C60822CC}" type="slidenum">
              <a:rPr lang="en-US" smtClean="0"/>
              <a:t>58</a:t>
            </a:fld>
            <a:endParaRPr lang="en-US"/>
          </a:p>
        </p:txBody>
      </p:sp>
    </p:spTree>
    <p:extLst>
      <p:ext uri="{BB962C8B-B14F-4D97-AF65-F5344CB8AC3E}">
        <p14:creationId xmlns:p14="http://schemas.microsoft.com/office/powerpoint/2010/main" val="3657455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D714C-7449-EE1A-301A-39A00AE219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76D2F-CB73-7264-549E-39970B26F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4EAE2-4D8F-D9BA-65A4-CAD61D8239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A77C5D0-AD2F-1A7C-1F66-B59320DA89CB}"/>
              </a:ext>
            </a:extLst>
          </p:cNvPr>
          <p:cNvSpPr>
            <a:spLocks noGrp="1"/>
          </p:cNvSpPr>
          <p:nvPr>
            <p:ph type="sldNum" sz="quarter" idx="5"/>
          </p:nvPr>
        </p:nvSpPr>
        <p:spPr/>
        <p:txBody>
          <a:bodyPr/>
          <a:lstStyle/>
          <a:p>
            <a:fld id="{E6E386BD-F9D3-714A-97D3-CE79C60822CC}" type="slidenum">
              <a:rPr lang="en-US" smtClean="0"/>
              <a:t>59</a:t>
            </a:fld>
            <a:endParaRPr lang="en-US"/>
          </a:p>
        </p:txBody>
      </p:sp>
    </p:spTree>
    <p:extLst>
      <p:ext uri="{BB962C8B-B14F-4D97-AF65-F5344CB8AC3E}">
        <p14:creationId xmlns:p14="http://schemas.microsoft.com/office/powerpoint/2010/main" val="827382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3207-73CA-9A69-0E4C-00DA8B6BD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EDFFC-2123-B0C0-D96F-C216FB9D2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CC73A8-1BC8-20F4-206D-172A1E88B86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753D679-E353-9DAA-E4D3-0E1D2AE7B260}"/>
              </a:ext>
            </a:extLst>
          </p:cNvPr>
          <p:cNvSpPr>
            <a:spLocks noGrp="1"/>
          </p:cNvSpPr>
          <p:nvPr>
            <p:ph type="sldNum" sz="quarter" idx="5"/>
          </p:nvPr>
        </p:nvSpPr>
        <p:spPr/>
        <p:txBody>
          <a:bodyPr/>
          <a:lstStyle/>
          <a:p>
            <a:fld id="{E6E386BD-F9D3-714A-97D3-CE79C60822CC}" type="slidenum">
              <a:rPr lang="en-US" smtClean="0"/>
              <a:t>6</a:t>
            </a:fld>
            <a:endParaRPr lang="en-US"/>
          </a:p>
        </p:txBody>
      </p:sp>
    </p:spTree>
    <p:extLst>
      <p:ext uri="{BB962C8B-B14F-4D97-AF65-F5344CB8AC3E}">
        <p14:creationId xmlns:p14="http://schemas.microsoft.com/office/powerpoint/2010/main" val="10695975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D097-3E83-E60B-C843-009AEFEC3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A348B-BAF7-07C0-5422-B4EE07DB0B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12986-FC83-8250-236B-DB467DD51F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4A51F19-6876-A756-F0BC-4FC64F5EF70B}"/>
              </a:ext>
            </a:extLst>
          </p:cNvPr>
          <p:cNvSpPr>
            <a:spLocks noGrp="1"/>
          </p:cNvSpPr>
          <p:nvPr>
            <p:ph type="sldNum" sz="quarter" idx="5"/>
          </p:nvPr>
        </p:nvSpPr>
        <p:spPr/>
        <p:txBody>
          <a:bodyPr/>
          <a:lstStyle/>
          <a:p>
            <a:fld id="{E6E386BD-F9D3-714A-97D3-CE79C60822CC}" type="slidenum">
              <a:rPr lang="en-US" smtClean="0"/>
              <a:t>60</a:t>
            </a:fld>
            <a:endParaRPr lang="en-US"/>
          </a:p>
        </p:txBody>
      </p:sp>
    </p:spTree>
    <p:extLst>
      <p:ext uri="{BB962C8B-B14F-4D97-AF65-F5344CB8AC3E}">
        <p14:creationId xmlns:p14="http://schemas.microsoft.com/office/powerpoint/2010/main" val="40932055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F4A85-2715-20B9-1778-7FCDD995CF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67ABDC-1FA5-384D-FC14-385E1F7FE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99BBD-E9B9-6885-DE4A-6D28E6AA01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5A9D4DA-47D1-6B17-A051-88D4EA7BC9A2}"/>
              </a:ext>
            </a:extLst>
          </p:cNvPr>
          <p:cNvSpPr>
            <a:spLocks noGrp="1"/>
          </p:cNvSpPr>
          <p:nvPr>
            <p:ph type="sldNum" sz="quarter" idx="5"/>
          </p:nvPr>
        </p:nvSpPr>
        <p:spPr/>
        <p:txBody>
          <a:bodyPr/>
          <a:lstStyle/>
          <a:p>
            <a:fld id="{E6E386BD-F9D3-714A-97D3-CE79C60822CC}" type="slidenum">
              <a:rPr lang="en-US" smtClean="0"/>
              <a:t>61</a:t>
            </a:fld>
            <a:endParaRPr lang="en-US"/>
          </a:p>
        </p:txBody>
      </p:sp>
    </p:spTree>
    <p:extLst>
      <p:ext uri="{BB962C8B-B14F-4D97-AF65-F5344CB8AC3E}">
        <p14:creationId xmlns:p14="http://schemas.microsoft.com/office/powerpoint/2010/main" val="2412271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30AAD-1D61-E717-45A1-EA045B28D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BFF6D-EAF5-530C-F442-F9FCB74AAB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56F7A2-22EE-AF06-E5F6-05FD14B596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7767F67-123F-7F3D-0640-6ABCDA68EB49}"/>
              </a:ext>
            </a:extLst>
          </p:cNvPr>
          <p:cNvSpPr>
            <a:spLocks noGrp="1"/>
          </p:cNvSpPr>
          <p:nvPr>
            <p:ph type="sldNum" sz="quarter" idx="5"/>
          </p:nvPr>
        </p:nvSpPr>
        <p:spPr/>
        <p:txBody>
          <a:bodyPr/>
          <a:lstStyle/>
          <a:p>
            <a:fld id="{E6E386BD-F9D3-714A-97D3-CE79C60822CC}" type="slidenum">
              <a:rPr lang="en-US" smtClean="0"/>
              <a:t>62</a:t>
            </a:fld>
            <a:endParaRPr lang="en-US"/>
          </a:p>
        </p:txBody>
      </p:sp>
    </p:spTree>
    <p:extLst>
      <p:ext uri="{BB962C8B-B14F-4D97-AF65-F5344CB8AC3E}">
        <p14:creationId xmlns:p14="http://schemas.microsoft.com/office/powerpoint/2010/main" val="699326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2BD6F-6A4B-06DC-96ED-CBE64DA3B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005AC-896F-14D5-9A8E-D5EB3E089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AF9F4-01EC-78D4-B811-73A4876E8D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10648B8-07B1-1076-4F98-749941939C4B}"/>
              </a:ext>
            </a:extLst>
          </p:cNvPr>
          <p:cNvSpPr>
            <a:spLocks noGrp="1"/>
          </p:cNvSpPr>
          <p:nvPr>
            <p:ph type="sldNum" sz="quarter" idx="5"/>
          </p:nvPr>
        </p:nvSpPr>
        <p:spPr/>
        <p:txBody>
          <a:bodyPr/>
          <a:lstStyle/>
          <a:p>
            <a:fld id="{E6E386BD-F9D3-714A-97D3-CE79C60822CC}" type="slidenum">
              <a:rPr lang="en-US" smtClean="0"/>
              <a:t>63</a:t>
            </a:fld>
            <a:endParaRPr lang="en-US"/>
          </a:p>
        </p:txBody>
      </p:sp>
    </p:spTree>
    <p:extLst>
      <p:ext uri="{BB962C8B-B14F-4D97-AF65-F5344CB8AC3E}">
        <p14:creationId xmlns:p14="http://schemas.microsoft.com/office/powerpoint/2010/main" val="24228242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688F9-BCE7-93A8-E8CF-E9864357E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3BE6EA-58EA-AE84-C702-11CEE579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8BC6F-D1A7-E569-B862-95C17F6AC2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9D95CC-E543-D538-DC28-068DD6367C66}"/>
              </a:ext>
            </a:extLst>
          </p:cNvPr>
          <p:cNvSpPr>
            <a:spLocks noGrp="1"/>
          </p:cNvSpPr>
          <p:nvPr>
            <p:ph type="sldNum" sz="quarter" idx="5"/>
          </p:nvPr>
        </p:nvSpPr>
        <p:spPr/>
        <p:txBody>
          <a:bodyPr/>
          <a:lstStyle/>
          <a:p>
            <a:fld id="{E6E386BD-F9D3-714A-97D3-CE79C60822CC}" type="slidenum">
              <a:rPr lang="en-US" smtClean="0"/>
              <a:t>64</a:t>
            </a:fld>
            <a:endParaRPr lang="en-US"/>
          </a:p>
        </p:txBody>
      </p:sp>
    </p:spTree>
    <p:extLst>
      <p:ext uri="{BB962C8B-B14F-4D97-AF65-F5344CB8AC3E}">
        <p14:creationId xmlns:p14="http://schemas.microsoft.com/office/powerpoint/2010/main" val="9232914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A2EB8-2BC0-DCF1-B1C2-5CB5611FE3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201992-C8B4-0646-E154-19822DA402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64356-F6D0-9D1B-47BD-63702F970A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45317B1-62FC-6E72-EDEA-84423947A5C0}"/>
              </a:ext>
            </a:extLst>
          </p:cNvPr>
          <p:cNvSpPr>
            <a:spLocks noGrp="1"/>
          </p:cNvSpPr>
          <p:nvPr>
            <p:ph type="sldNum" sz="quarter" idx="5"/>
          </p:nvPr>
        </p:nvSpPr>
        <p:spPr/>
        <p:txBody>
          <a:bodyPr/>
          <a:lstStyle/>
          <a:p>
            <a:fld id="{E6E386BD-F9D3-714A-97D3-CE79C60822CC}" type="slidenum">
              <a:rPr lang="en-US" smtClean="0"/>
              <a:t>65</a:t>
            </a:fld>
            <a:endParaRPr lang="en-US"/>
          </a:p>
        </p:txBody>
      </p:sp>
    </p:spTree>
    <p:extLst>
      <p:ext uri="{BB962C8B-B14F-4D97-AF65-F5344CB8AC3E}">
        <p14:creationId xmlns:p14="http://schemas.microsoft.com/office/powerpoint/2010/main" val="128031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81B2-B3D2-F168-DE23-2670479C0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CCE07-1589-CE5E-1026-D16FA86CB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10019-DD7F-E252-BBE7-1702C7D3FF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D1271EB-4217-7D9D-FFB5-04907DAC80EF}"/>
              </a:ext>
            </a:extLst>
          </p:cNvPr>
          <p:cNvSpPr>
            <a:spLocks noGrp="1"/>
          </p:cNvSpPr>
          <p:nvPr>
            <p:ph type="sldNum" sz="quarter" idx="5"/>
          </p:nvPr>
        </p:nvSpPr>
        <p:spPr/>
        <p:txBody>
          <a:bodyPr/>
          <a:lstStyle/>
          <a:p>
            <a:fld id="{E6E386BD-F9D3-714A-97D3-CE79C60822CC}" type="slidenum">
              <a:rPr lang="en-US" smtClean="0"/>
              <a:t>66</a:t>
            </a:fld>
            <a:endParaRPr lang="en-US"/>
          </a:p>
        </p:txBody>
      </p:sp>
    </p:spTree>
    <p:extLst>
      <p:ext uri="{BB962C8B-B14F-4D97-AF65-F5344CB8AC3E}">
        <p14:creationId xmlns:p14="http://schemas.microsoft.com/office/powerpoint/2010/main" val="30140427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E03DB-E9EC-1C1B-BDBC-D4766CED94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6223B-4A31-2987-A111-D510D1B86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BBE76-C798-C4DB-4F4A-E47BF4952E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B8CEBFF-D546-9670-85AE-902D43488A2D}"/>
              </a:ext>
            </a:extLst>
          </p:cNvPr>
          <p:cNvSpPr>
            <a:spLocks noGrp="1"/>
          </p:cNvSpPr>
          <p:nvPr>
            <p:ph type="sldNum" sz="quarter" idx="5"/>
          </p:nvPr>
        </p:nvSpPr>
        <p:spPr/>
        <p:txBody>
          <a:bodyPr/>
          <a:lstStyle/>
          <a:p>
            <a:fld id="{E6E386BD-F9D3-714A-97D3-CE79C60822CC}" type="slidenum">
              <a:rPr lang="en-US" smtClean="0"/>
              <a:t>67</a:t>
            </a:fld>
            <a:endParaRPr lang="en-US"/>
          </a:p>
        </p:txBody>
      </p:sp>
    </p:spTree>
    <p:extLst>
      <p:ext uri="{BB962C8B-B14F-4D97-AF65-F5344CB8AC3E}">
        <p14:creationId xmlns:p14="http://schemas.microsoft.com/office/powerpoint/2010/main" val="18936719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F918A-ED85-9720-B590-364272CE2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D2A7D-9F95-D4E7-4A24-536C3DF2D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3370C-27C0-B78D-0E74-5647E83173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95AA379-050A-4C66-CFAF-D006E9FB2F37}"/>
              </a:ext>
            </a:extLst>
          </p:cNvPr>
          <p:cNvSpPr>
            <a:spLocks noGrp="1"/>
          </p:cNvSpPr>
          <p:nvPr>
            <p:ph type="sldNum" sz="quarter" idx="5"/>
          </p:nvPr>
        </p:nvSpPr>
        <p:spPr/>
        <p:txBody>
          <a:bodyPr/>
          <a:lstStyle/>
          <a:p>
            <a:fld id="{E6E386BD-F9D3-714A-97D3-CE79C60822CC}" type="slidenum">
              <a:rPr lang="en-US" smtClean="0"/>
              <a:t>68</a:t>
            </a:fld>
            <a:endParaRPr lang="en-US"/>
          </a:p>
        </p:txBody>
      </p:sp>
    </p:spTree>
    <p:extLst>
      <p:ext uri="{BB962C8B-B14F-4D97-AF65-F5344CB8AC3E}">
        <p14:creationId xmlns:p14="http://schemas.microsoft.com/office/powerpoint/2010/main" val="28491711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1E634-8EB9-4D7A-8B96-D9A1DD157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935D4-B413-E1E5-77D1-8D014A9DD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8E3C41-28D4-2A35-0704-93C6AFA3F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2F0BFDE-DA7E-BEAA-E991-4512742132B3}"/>
              </a:ext>
            </a:extLst>
          </p:cNvPr>
          <p:cNvSpPr>
            <a:spLocks noGrp="1"/>
          </p:cNvSpPr>
          <p:nvPr>
            <p:ph type="sldNum" sz="quarter" idx="5"/>
          </p:nvPr>
        </p:nvSpPr>
        <p:spPr/>
        <p:txBody>
          <a:bodyPr/>
          <a:lstStyle/>
          <a:p>
            <a:fld id="{E6E386BD-F9D3-714A-97D3-CE79C60822CC}" type="slidenum">
              <a:rPr lang="en-US" smtClean="0"/>
              <a:t>69</a:t>
            </a:fld>
            <a:endParaRPr lang="en-US"/>
          </a:p>
        </p:txBody>
      </p:sp>
    </p:spTree>
    <p:extLst>
      <p:ext uri="{BB962C8B-B14F-4D97-AF65-F5344CB8AC3E}">
        <p14:creationId xmlns:p14="http://schemas.microsoft.com/office/powerpoint/2010/main" val="1367393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52D4B-EBBB-13ED-BFD7-4B57AC8C64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30E69-9D0E-8FEC-8D06-E5DB80571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85D2AF-ADE0-346C-C50A-465D472D1C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8837C35-807C-DAB4-5796-0E6E6B3E893B}"/>
              </a:ext>
            </a:extLst>
          </p:cNvPr>
          <p:cNvSpPr>
            <a:spLocks noGrp="1"/>
          </p:cNvSpPr>
          <p:nvPr>
            <p:ph type="sldNum" sz="quarter" idx="5"/>
          </p:nvPr>
        </p:nvSpPr>
        <p:spPr/>
        <p:txBody>
          <a:bodyPr/>
          <a:lstStyle/>
          <a:p>
            <a:fld id="{E6E386BD-F9D3-714A-97D3-CE79C60822CC}" type="slidenum">
              <a:rPr lang="en-US" smtClean="0"/>
              <a:t>7</a:t>
            </a:fld>
            <a:endParaRPr lang="en-US"/>
          </a:p>
        </p:txBody>
      </p:sp>
    </p:spTree>
    <p:extLst>
      <p:ext uri="{BB962C8B-B14F-4D97-AF65-F5344CB8AC3E}">
        <p14:creationId xmlns:p14="http://schemas.microsoft.com/office/powerpoint/2010/main" val="31222115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B5B16-C825-8F3D-FE75-CB9F54DD3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057C7-BD79-7CF8-3D5A-83DCA7654B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E7B76B-6F31-D500-F0DF-2813BB7157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F2307F3-E73E-C6EF-F32A-D7FD5BBAA1D6}"/>
              </a:ext>
            </a:extLst>
          </p:cNvPr>
          <p:cNvSpPr>
            <a:spLocks noGrp="1"/>
          </p:cNvSpPr>
          <p:nvPr>
            <p:ph type="sldNum" sz="quarter" idx="5"/>
          </p:nvPr>
        </p:nvSpPr>
        <p:spPr/>
        <p:txBody>
          <a:bodyPr/>
          <a:lstStyle/>
          <a:p>
            <a:fld id="{E6E386BD-F9D3-714A-97D3-CE79C60822CC}" type="slidenum">
              <a:rPr lang="en-US" smtClean="0"/>
              <a:t>70</a:t>
            </a:fld>
            <a:endParaRPr lang="en-US"/>
          </a:p>
        </p:txBody>
      </p:sp>
    </p:spTree>
    <p:extLst>
      <p:ext uri="{BB962C8B-B14F-4D97-AF65-F5344CB8AC3E}">
        <p14:creationId xmlns:p14="http://schemas.microsoft.com/office/powerpoint/2010/main" val="38130698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4FC40-29E5-5E19-4324-9B691093B3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24443-C8F6-F6C7-75ED-BFD7DB0BD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FD184-E748-D1D4-2B13-BCF469B70F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8C3F571-A6F3-1DBD-ECF4-7EAC0B8C8D99}"/>
              </a:ext>
            </a:extLst>
          </p:cNvPr>
          <p:cNvSpPr>
            <a:spLocks noGrp="1"/>
          </p:cNvSpPr>
          <p:nvPr>
            <p:ph type="sldNum" sz="quarter" idx="5"/>
          </p:nvPr>
        </p:nvSpPr>
        <p:spPr/>
        <p:txBody>
          <a:bodyPr/>
          <a:lstStyle/>
          <a:p>
            <a:fld id="{E6E386BD-F9D3-714A-97D3-CE79C60822CC}" type="slidenum">
              <a:rPr lang="en-US" smtClean="0"/>
              <a:t>71</a:t>
            </a:fld>
            <a:endParaRPr lang="en-US"/>
          </a:p>
        </p:txBody>
      </p:sp>
    </p:spTree>
    <p:extLst>
      <p:ext uri="{BB962C8B-B14F-4D97-AF65-F5344CB8AC3E}">
        <p14:creationId xmlns:p14="http://schemas.microsoft.com/office/powerpoint/2010/main" val="6933247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EC8AE-CE55-E8E3-AF23-6A43D81AE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7E6A0-3C70-ABB7-0077-D215A1E07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627B3-49AC-95A5-F4CD-BA64C79D26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298B82-676B-CDE8-3321-861E1D138E8E}"/>
              </a:ext>
            </a:extLst>
          </p:cNvPr>
          <p:cNvSpPr>
            <a:spLocks noGrp="1"/>
          </p:cNvSpPr>
          <p:nvPr>
            <p:ph type="sldNum" sz="quarter" idx="5"/>
          </p:nvPr>
        </p:nvSpPr>
        <p:spPr/>
        <p:txBody>
          <a:bodyPr/>
          <a:lstStyle/>
          <a:p>
            <a:fld id="{E6E386BD-F9D3-714A-97D3-CE79C60822CC}" type="slidenum">
              <a:rPr lang="en-US" smtClean="0"/>
              <a:t>72</a:t>
            </a:fld>
            <a:endParaRPr lang="en-US"/>
          </a:p>
        </p:txBody>
      </p:sp>
    </p:spTree>
    <p:extLst>
      <p:ext uri="{BB962C8B-B14F-4D97-AF65-F5344CB8AC3E}">
        <p14:creationId xmlns:p14="http://schemas.microsoft.com/office/powerpoint/2010/main" val="35592998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B481D-F698-FA26-F5C3-F62023D3F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983E4-F5F3-D1C2-3217-839091E66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C2464-2F67-6F75-1E12-6B47E523B3F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1AE50E3-8C82-EF0C-221C-A71C567E2AEE}"/>
              </a:ext>
            </a:extLst>
          </p:cNvPr>
          <p:cNvSpPr>
            <a:spLocks noGrp="1"/>
          </p:cNvSpPr>
          <p:nvPr>
            <p:ph type="sldNum" sz="quarter" idx="5"/>
          </p:nvPr>
        </p:nvSpPr>
        <p:spPr/>
        <p:txBody>
          <a:bodyPr/>
          <a:lstStyle/>
          <a:p>
            <a:fld id="{E6E386BD-F9D3-714A-97D3-CE79C60822CC}" type="slidenum">
              <a:rPr lang="en-US" smtClean="0"/>
              <a:t>73</a:t>
            </a:fld>
            <a:endParaRPr lang="en-US"/>
          </a:p>
        </p:txBody>
      </p:sp>
    </p:spTree>
    <p:extLst>
      <p:ext uri="{BB962C8B-B14F-4D97-AF65-F5344CB8AC3E}">
        <p14:creationId xmlns:p14="http://schemas.microsoft.com/office/powerpoint/2010/main" val="2666803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48D67-8E8E-A8D3-1173-F4817C423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36BAB2-7835-DA28-A7F4-33CA1E17D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43951-86F6-B870-5EBA-6D13048940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6170BC5-82CC-045F-E314-60D2A7B27389}"/>
              </a:ext>
            </a:extLst>
          </p:cNvPr>
          <p:cNvSpPr>
            <a:spLocks noGrp="1"/>
          </p:cNvSpPr>
          <p:nvPr>
            <p:ph type="sldNum" sz="quarter" idx="5"/>
          </p:nvPr>
        </p:nvSpPr>
        <p:spPr/>
        <p:txBody>
          <a:bodyPr/>
          <a:lstStyle/>
          <a:p>
            <a:fld id="{E6E386BD-F9D3-714A-97D3-CE79C60822CC}" type="slidenum">
              <a:rPr lang="en-US" smtClean="0"/>
              <a:t>8</a:t>
            </a:fld>
            <a:endParaRPr lang="en-US"/>
          </a:p>
        </p:txBody>
      </p:sp>
    </p:spTree>
    <p:extLst>
      <p:ext uri="{BB962C8B-B14F-4D97-AF65-F5344CB8AC3E}">
        <p14:creationId xmlns:p14="http://schemas.microsoft.com/office/powerpoint/2010/main" val="299818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01C57-AB4D-5C20-60D4-95E052117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8BCB1-D191-464B-F301-00944C944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C9D691-2051-6F06-C32E-17C68B7AC6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7CECA77-E1F3-D9DA-E0FC-D71B1D3A6877}"/>
              </a:ext>
            </a:extLst>
          </p:cNvPr>
          <p:cNvSpPr>
            <a:spLocks noGrp="1"/>
          </p:cNvSpPr>
          <p:nvPr>
            <p:ph type="sldNum" sz="quarter" idx="5"/>
          </p:nvPr>
        </p:nvSpPr>
        <p:spPr/>
        <p:txBody>
          <a:bodyPr/>
          <a:lstStyle/>
          <a:p>
            <a:fld id="{E6E386BD-F9D3-714A-97D3-CE79C60822CC}" type="slidenum">
              <a:rPr lang="en-US" smtClean="0"/>
              <a:t>9</a:t>
            </a:fld>
            <a:endParaRPr lang="en-US"/>
          </a:p>
        </p:txBody>
      </p:sp>
    </p:spTree>
    <p:extLst>
      <p:ext uri="{BB962C8B-B14F-4D97-AF65-F5344CB8AC3E}">
        <p14:creationId xmlns:p14="http://schemas.microsoft.com/office/powerpoint/2010/main" val="1245036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290691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654337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57052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46133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92378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19A013-20DB-C041-82DE-7D010733B9CD}" type="datetimeFigureOut">
              <a:rPr lang="en-US" smtClean="0"/>
              <a:t>8/14/25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501398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19A013-20DB-C041-82DE-7D010733B9CD}" type="datetimeFigureOut">
              <a:rPr lang="en-US" smtClean="0"/>
              <a:t>8/14/25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619523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19A013-20DB-C041-82DE-7D010733B9CD}" type="datetimeFigureOut">
              <a:rPr lang="en-US" smtClean="0"/>
              <a:t>8/14/25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123819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9A013-20DB-C041-82DE-7D010733B9CD}" type="datetimeFigureOut">
              <a:rPr lang="en-US" smtClean="0"/>
              <a:t>8/14/25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138489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219A013-20DB-C041-82DE-7D010733B9CD}" type="datetimeFigureOut">
              <a:rPr lang="en-US" smtClean="0"/>
              <a:t>8/14/25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23288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219A013-20DB-C041-82DE-7D010733B9CD}" type="datetimeFigureOut">
              <a:rPr lang="en-US" smtClean="0"/>
              <a:t>8/14/25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93715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8/14/25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
        <p:nvSpPr>
          <p:cNvPr id="7" name="Rectangle 26">
            <a:extLst>
              <a:ext uri="{FF2B5EF4-FFF2-40B4-BE49-F238E27FC236}">
                <a16:creationId xmlns:a16="http://schemas.microsoft.com/office/drawing/2014/main" id="{9BAFD2D3-88A4-BC04-C2E9-10A3919C2F3E}"/>
              </a:ext>
            </a:extLst>
          </p:cNvPr>
          <p:cNvSpPr>
            <a:spLocks noChangeArrowheads="1"/>
          </p:cNvSpPr>
          <p:nvPr userDrawn="1"/>
        </p:nvSpPr>
        <p:spPr bwMode="auto">
          <a:xfrm>
            <a:off x="847613" y="120536"/>
            <a:ext cx="3288506" cy="307181"/>
          </a:xfrm>
          <a:prstGeom prst="rect">
            <a:avLst/>
          </a:prstGeom>
          <a:noFill/>
          <a:ln>
            <a:noFill/>
          </a:ln>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defRPr/>
            </a:pPr>
            <a:r>
              <a:rPr lang="en-US" altLang="x-none" sz="750" dirty="0">
                <a:solidFill>
                  <a:srgbClr val="24459C"/>
                </a:solidFill>
                <a:latin typeface="Arial" panose="020B0604020202020204" pitchFamily="34" charset="0"/>
                <a:cs typeface="Arial" panose="020B0604020202020204" pitchFamily="34" charset="0"/>
              </a:rPr>
              <a:t>            </a:t>
            </a:r>
            <a:r>
              <a:rPr lang="en-US" altLang="x-none" sz="750" b="0" dirty="0">
                <a:solidFill>
                  <a:srgbClr val="24459C"/>
                </a:solidFill>
                <a:latin typeface="Arial" panose="020B0604020202020204" pitchFamily="34" charset="0"/>
                <a:cs typeface="Arial" panose="020B0604020202020204" pitchFamily="34" charset="0"/>
              </a:rPr>
              <a:t>Christof </a:t>
            </a:r>
            <a:r>
              <a:rPr lang="en-US" altLang="x-none" sz="750" b="0" dirty="0" err="1">
                <a:solidFill>
                  <a:srgbClr val="24459C"/>
                </a:solidFill>
                <a:latin typeface="Arial" panose="020B0604020202020204" pitchFamily="34" charset="0"/>
                <a:cs typeface="Arial" panose="020B0604020202020204" pitchFamily="34" charset="0"/>
              </a:rPr>
              <a:t>Teuscher</a:t>
            </a:r>
            <a:r>
              <a:rPr lang="en-US" altLang="x-none" sz="750" dirty="0">
                <a:solidFill>
                  <a:srgbClr val="24459C"/>
                </a:solidFill>
                <a:latin typeface="Arial" panose="020B0604020202020204" pitchFamily="34" charset="0"/>
                <a:cs typeface="Arial" panose="020B0604020202020204" pitchFamily="34" charset="0"/>
              </a:rPr>
              <a:t>                 </a:t>
            </a:r>
            <a:r>
              <a:rPr lang="en-US" altLang="x-none" sz="750" b="0" dirty="0" err="1">
                <a:solidFill>
                  <a:srgbClr val="24459C"/>
                </a:solidFill>
                <a:latin typeface="Arial" panose="020B0604020202020204" pitchFamily="34" charset="0"/>
                <a:cs typeface="Arial" panose="020B0604020202020204" pitchFamily="34" charset="0"/>
              </a:rPr>
              <a:t>teuscher@pdx.edu</a:t>
            </a:r>
            <a:endParaRPr lang="en-US" altLang="x-none" sz="750" dirty="0">
              <a:solidFill>
                <a:srgbClr val="24459C"/>
              </a:solidFill>
              <a:latin typeface="Arial" panose="020B0604020202020204" pitchFamily="34" charset="0"/>
              <a:cs typeface="Arial" panose="020B0604020202020204" pitchFamily="34" charset="0"/>
            </a:endParaRPr>
          </a:p>
        </p:txBody>
      </p:sp>
      <p:sp>
        <p:nvSpPr>
          <p:cNvPr id="8" name="Rectangle 26">
            <a:extLst>
              <a:ext uri="{FF2B5EF4-FFF2-40B4-BE49-F238E27FC236}">
                <a16:creationId xmlns:a16="http://schemas.microsoft.com/office/drawing/2014/main" id="{EBE691C4-CC95-21B1-521C-72E9766471BB}"/>
              </a:ext>
            </a:extLst>
          </p:cNvPr>
          <p:cNvSpPr>
            <a:spLocks noChangeArrowheads="1"/>
          </p:cNvSpPr>
          <p:nvPr userDrawn="1"/>
        </p:nvSpPr>
        <p:spPr bwMode="auto">
          <a:xfrm>
            <a:off x="5247564" y="130969"/>
            <a:ext cx="2268140" cy="307181"/>
          </a:xfrm>
          <a:prstGeom prst="rect">
            <a:avLst/>
          </a:prstGeom>
          <a:noFill/>
          <a:ln>
            <a:noFill/>
          </a:ln>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eaLnBrk="1" hangingPunct="1">
              <a:defRPr/>
            </a:pPr>
            <a:r>
              <a:rPr lang="en-US" altLang="x-none" sz="750" b="0" dirty="0" err="1">
                <a:solidFill>
                  <a:srgbClr val="24459C"/>
                </a:solidFill>
                <a:latin typeface="Arial" panose="020B0604020202020204" pitchFamily="34" charset="0"/>
                <a:cs typeface="Arial" panose="020B0604020202020204" pitchFamily="34" charset="0"/>
              </a:rPr>
              <a:t>www.teuscher-lab.com</a:t>
            </a:r>
            <a:r>
              <a:rPr lang="en-US" altLang="x-none" sz="750" b="0" dirty="0">
                <a:solidFill>
                  <a:srgbClr val="24459C"/>
                </a:solidFill>
                <a:latin typeface="Arial" panose="020B0604020202020204" pitchFamily="34" charset="0"/>
                <a:cs typeface="Arial" panose="020B0604020202020204" pitchFamily="34" charset="0"/>
              </a:rPr>
              <a:t>/teaching</a:t>
            </a:r>
          </a:p>
        </p:txBody>
      </p:sp>
      <p:sp>
        <p:nvSpPr>
          <p:cNvPr id="9" name="Oval 8">
            <a:extLst>
              <a:ext uri="{FF2B5EF4-FFF2-40B4-BE49-F238E27FC236}">
                <a16:creationId xmlns:a16="http://schemas.microsoft.com/office/drawing/2014/main" id="{04007107-4C7A-6388-1647-58B65957A3DA}"/>
              </a:ext>
            </a:extLst>
          </p:cNvPr>
          <p:cNvSpPr/>
          <p:nvPr userDrawn="1"/>
        </p:nvSpPr>
        <p:spPr bwMode="auto">
          <a:xfrm>
            <a:off x="646133" y="182027"/>
            <a:ext cx="129462" cy="129462"/>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0" name="Oval 9">
            <a:extLst>
              <a:ext uri="{FF2B5EF4-FFF2-40B4-BE49-F238E27FC236}">
                <a16:creationId xmlns:a16="http://schemas.microsoft.com/office/drawing/2014/main" id="{5FB7DBDC-1080-2A07-316D-EA828BF56950}"/>
              </a:ext>
            </a:extLst>
          </p:cNvPr>
          <p:cNvSpPr/>
          <p:nvPr userDrawn="1"/>
        </p:nvSpPr>
        <p:spPr bwMode="auto">
          <a:xfrm>
            <a:off x="8337221" y="214982"/>
            <a:ext cx="129462" cy="129462"/>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1" name="Oval 10">
            <a:extLst>
              <a:ext uri="{FF2B5EF4-FFF2-40B4-BE49-F238E27FC236}">
                <a16:creationId xmlns:a16="http://schemas.microsoft.com/office/drawing/2014/main" id="{C8BB542E-AA85-C511-5A55-7CB156F9D3EF}"/>
              </a:ext>
            </a:extLst>
          </p:cNvPr>
          <p:cNvSpPr/>
          <p:nvPr userDrawn="1"/>
        </p:nvSpPr>
        <p:spPr bwMode="auto">
          <a:xfrm>
            <a:off x="8426345" y="359590"/>
            <a:ext cx="99153" cy="99153"/>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2" name="Oval 11">
            <a:extLst>
              <a:ext uri="{FF2B5EF4-FFF2-40B4-BE49-F238E27FC236}">
                <a16:creationId xmlns:a16="http://schemas.microsoft.com/office/drawing/2014/main" id="{EF1F6CA2-1700-64F4-7F7C-4973349DBC93}"/>
              </a:ext>
            </a:extLst>
          </p:cNvPr>
          <p:cNvSpPr/>
          <p:nvPr userDrawn="1"/>
        </p:nvSpPr>
        <p:spPr bwMode="auto">
          <a:xfrm>
            <a:off x="950575" y="198700"/>
            <a:ext cx="78863" cy="78863"/>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3" name="Oval 12">
            <a:extLst>
              <a:ext uri="{FF2B5EF4-FFF2-40B4-BE49-F238E27FC236}">
                <a16:creationId xmlns:a16="http://schemas.microsoft.com/office/drawing/2014/main" id="{F7783AB8-F6E3-FAD3-11AA-6933B09502E1}"/>
              </a:ext>
            </a:extLst>
          </p:cNvPr>
          <p:cNvSpPr/>
          <p:nvPr userDrawn="1"/>
        </p:nvSpPr>
        <p:spPr bwMode="auto">
          <a:xfrm>
            <a:off x="861875" y="360785"/>
            <a:ext cx="95806" cy="958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4" name="Oval 13">
            <a:extLst>
              <a:ext uri="{FF2B5EF4-FFF2-40B4-BE49-F238E27FC236}">
                <a16:creationId xmlns:a16="http://schemas.microsoft.com/office/drawing/2014/main" id="{1B71E639-31F9-28C4-C1EC-9C69F2DD0D41}"/>
              </a:ext>
            </a:extLst>
          </p:cNvPr>
          <p:cNvSpPr/>
          <p:nvPr userDrawn="1"/>
        </p:nvSpPr>
        <p:spPr bwMode="auto">
          <a:xfrm>
            <a:off x="591800" y="411384"/>
            <a:ext cx="57906" cy="579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5" name="Oval 14">
            <a:extLst>
              <a:ext uri="{FF2B5EF4-FFF2-40B4-BE49-F238E27FC236}">
                <a16:creationId xmlns:a16="http://schemas.microsoft.com/office/drawing/2014/main" id="{B36692F4-4B97-6294-ECDC-F130605664B1}"/>
              </a:ext>
            </a:extLst>
          </p:cNvPr>
          <p:cNvSpPr/>
          <p:nvPr userDrawn="1"/>
        </p:nvSpPr>
        <p:spPr bwMode="auto">
          <a:xfrm>
            <a:off x="2204311" y="296945"/>
            <a:ext cx="57906" cy="579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6" name="Oval 15">
            <a:extLst>
              <a:ext uri="{FF2B5EF4-FFF2-40B4-BE49-F238E27FC236}">
                <a16:creationId xmlns:a16="http://schemas.microsoft.com/office/drawing/2014/main" id="{483A22CE-FA3D-A49B-2A4C-A0F7DF664A02}"/>
              </a:ext>
            </a:extLst>
          </p:cNvPr>
          <p:cNvSpPr/>
          <p:nvPr userDrawn="1"/>
        </p:nvSpPr>
        <p:spPr bwMode="auto">
          <a:xfrm>
            <a:off x="8089877" y="332686"/>
            <a:ext cx="83195" cy="83195"/>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7" name="Oval 16">
            <a:extLst>
              <a:ext uri="{FF2B5EF4-FFF2-40B4-BE49-F238E27FC236}">
                <a16:creationId xmlns:a16="http://schemas.microsoft.com/office/drawing/2014/main" id="{CEB43AF4-441D-91E0-5FB4-84C5EB619628}"/>
              </a:ext>
            </a:extLst>
          </p:cNvPr>
          <p:cNvSpPr/>
          <p:nvPr userDrawn="1"/>
        </p:nvSpPr>
        <p:spPr bwMode="auto">
          <a:xfrm>
            <a:off x="7708877" y="261248"/>
            <a:ext cx="83195" cy="83195"/>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8" name="Oval 17">
            <a:extLst>
              <a:ext uri="{FF2B5EF4-FFF2-40B4-BE49-F238E27FC236}">
                <a16:creationId xmlns:a16="http://schemas.microsoft.com/office/drawing/2014/main" id="{8C65E716-7BE4-36B5-47AD-B69E8CA22CCD}"/>
              </a:ext>
            </a:extLst>
          </p:cNvPr>
          <p:cNvSpPr/>
          <p:nvPr userDrawn="1"/>
        </p:nvSpPr>
        <p:spPr bwMode="auto">
          <a:xfrm>
            <a:off x="7837464" y="394488"/>
            <a:ext cx="57906" cy="579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pic>
        <p:nvPicPr>
          <p:cNvPr id="19" name="Picture 21" descr="psulogo_horiz_msword.jpg">
            <a:extLst>
              <a:ext uri="{FF2B5EF4-FFF2-40B4-BE49-F238E27FC236}">
                <a16:creationId xmlns:a16="http://schemas.microsoft.com/office/drawing/2014/main" id="{5E640EA6-A5E8-7C61-E4EF-97F3C5D9E3A5}"/>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889132" y="4664992"/>
            <a:ext cx="1639490" cy="3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A black background with a black square&#10;&#10;Description automatically generated with medium confidence">
            <a:extLst>
              <a:ext uri="{FF2B5EF4-FFF2-40B4-BE49-F238E27FC236}">
                <a16:creationId xmlns:a16="http://schemas.microsoft.com/office/drawing/2014/main" id="{33E85A9A-05D7-666A-13FD-FB7EEADF1D8F}"/>
              </a:ext>
            </a:extLst>
          </p:cNvPr>
          <p:cNvPicPr>
            <a:picLocks noChangeAspect="1"/>
          </p:cNvPicPr>
          <p:nvPr userDrawn="1"/>
        </p:nvPicPr>
        <p:blipFill>
          <a:blip r:embed="rId14"/>
          <a:stretch>
            <a:fillRect/>
          </a:stretch>
        </p:blipFill>
        <p:spPr>
          <a:xfrm>
            <a:off x="591800" y="4673551"/>
            <a:ext cx="1775683" cy="311801"/>
          </a:xfrm>
          <a:prstGeom prst="rect">
            <a:avLst/>
          </a:prstGeom>
        </p:spPr>
      </p:pic>
    </p:spTree>
    <p:extLst>
      <p:ext uri="{BB962C8B-B14F-4D97-AF65-F5344CB8AC3E}">
        <p14:creationId xmlns:p14="http://schemas.microsoft.com/office/powerpoint/2010/main" val="3593658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doi.org/10.3389/fnins.2021.690418"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nanoconvergencejournal.springeropen.com/articles/10.1186/s40580-024-00463-0"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38/s41467-025-57352-1"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038/s41467-025-57352-1"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doi.org/10.3389/fnins.2022.959626"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48.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7.jpg"/><Relationship Id="rId4" Type="http://schemas.openxmlformats.org/officeDocument/2006/relationships/image" Target="../media/image56.jpg"/></Relationships>
</file>

<file path=ppt/slides/_rels/slide49.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8.jpg"/><Relationship Id="rId4" Type="http://schemas.openxmlformats.org/officeDocument/2006/relationships/image" Target="../media/image5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51.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53.xml.rels><?xml version="1.0" encoding="UTF-8" standalone="yes"?>
<Relationships xmlns="http://schemas.openxmlformats.org/package/2006/relationships"><Relationship Id="rId3" Type="http://schemas.openxmlformats.org/officeDocument/2006/relationships/hyperlink" Target="https://www.science.org/doi/10.1126/science.adh1174"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73.jpg"/><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CPuaud9xi3U"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doi.org/10.1038/s41467-025-57352-1"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hyperlink" Target="https://doi.org/10.1038/s41586-024-08253-8" TargetMode="External"/><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DDA1822A-3F08-7B40-83F4-E9A869B62FF8}"/>
              </a:ext>
            </a:extLst>
          </p:cNvPr>
          <p:cNvSpPr>
            <a:spLocks noChangeArrowheads="1"/>
          </p:cNvSpPr>
          <p:nvPr/>
        </p:nvSpPr>
        <p:spPr bwMode="auto">
          <a:xfrm>
            <a:off x="-1" y="2300740"/>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200"/>
          </a:p>
        </p:txBody>
      </p:sp>
      <p:sp>
        <p:nvSpPr>
          <p:cNvPr id="9" name="Rectangle 8">
            <a:extLst>
              <a:ext uri="{FF2B5EF4-FFF2-40B4-BE49-F238E27FC236}">
                <a16:creationId xmlns:a16="http://schemas.microsoft.com/office/drawing/2014/main" id="{1BF0243F-FABB-B74A-B538-4A1368CF2AF0}"/>
              </a:ext>
            </a:extLst>
          </p:cNvPr>
          <p:cNvSpPr>
            <a:spLocks noChangeArrowheads="1"/>
          </p:cNvSpPr>
          <p:nvPr/>
        </p:nvSpPr>
        <p:spPr bwMode="auto">
          <a:xfrm>
            <a:off x="-1" y="1963793"/>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200"/>
          </a:p>
        </p:txBody>
      </p:sp>
      <p:sp>
        <p:nvSpPr>
          <p:cNvPr id="10" name="Rectangle 16">
            <a:extLst>
              <a:ext uri="{FF2B5EF4-FFF2-40B4-BE49-F238E27FC236}">
                <a16:creationId xmlns:a16="http://schemas.microsoft.com/office/drawing/2014/main" id="{225099E5-6654-6D41-ACCE-99A963B283DA}"/>
              </a:ext>
            </a:extLst>
          </p:cNvPr>
          <p:cNvSpPr>
            <a:spLocks noChangeArrowheads="1"/>
          </p:cNvSpPr>
          <p:nvPr/>
        </p:nvSpPr>
        <p:spPr bwMode="auto">
          <a:xfrm>
            <a:off x="163909" y="4517233"/>
            <a:ext cx="8713339" cy="545306"/>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1800"/>
          </a:p>
        </p:txBody>
      </p:sp>
      <p:sp>
        <p:nvSpPr>
          <p:cNvPr id="14" name="Rectangle 8">
            <a:extLst>
              <a:ext uri="{FF2B5EF4-FFF2-40B4-BE49-F238E27FC236}">
                <a16:creationId xmlns:a16="http://schemas.microsoft.com/office/drawing/2014/main" id="{4F00B387-DEA5-F44B-9221-48D85BA98465}"/>
              </a:ext>
            </a:extLst>
          </p:cNvPr>
          <p:cNvSpPr>
            <a:spLocks noChangeArrowheads="1"/>
          </p:cNvSpPr>
          <p:nvPr/>
        </p:nvSpPr>
        <p:spPr bwMode="auto">
          <a:xfrm>
            <a:off x="-1" y="2175723"/>
            <a:ext cx="915353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500"/>
          </a:p>
        </p:txBody>
      </p:sp>
      <p:sp>
        <p:nvSpPr>
          <p:cNvPr id="15" name="Rectangle 9">
            <a:extLst>
              <a:ext uri="{FF2B5EF4-FFF2-40B4-BE49-F238E27FC236}">
                <a16:creationId xmlns:a16="http://schemas.microsoft.com/office/drawing/2014/main" id="{7ED40819-BAF4-B74C-9294-0E5A26FDC2F7}"/>
              </a:ext>
            </a:extLst>
          </p:cNvPr>
          <p:cNvSpPr>
            <a:spLocks noChangeArrowheads="1"/>
          </p:cNvSpPr>
          <p:nvPr/>
        </p:nvSpPr>
        <p:spPr bwMode="auto">
          <a:xfrm>
            <a:off x="-1" y="2463855"/>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200">
                <a:solidFill>
                  <a:schemeClr val="accent2"/>
                </a:solidFill>
              </a:rPr>
              <a:t>teuscher@pdx.edu</a:t>
            </a:r>
          </a:p>
        </p:txBody>
      </p:sp>
      <p:sp>
        <p:nvSpPr>
          <p:cNvPr id="16" name="Rectangle 10">
            <a:extLst>
              <a:ext uri="{FF2B5EF4-FFF2-40B4-BE49-F238E27FC236}">
                <a16:creationId xmlns:a16="http://schemas.microsoft.com/office/drawing/2014/main" id="{00662374-3050-E148-ABD1-5B1157D993F8}"/>
              </a:ext>
            </a:extLst>
          </p:cNvPr>
          <p:cNvSpPr>
            <a:spLocks noChangeArrowheads="1"/>
          </p:cNvSpPr>
          <p:nvPr/>
        </p:nvSpPr>
        <p:spPr bwMode="auto">
          <a:xfrm>
            <a:off x="-1" y="2247161"/>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200">
                <a:solidFill>
                  <a:schemeClr val="accent2"/>
                </a:solidFill>
              </a:rPr>
              <a:t>www.teuscher-lab.com</a:t>
            </a:r>
          </a:p>
        </p:txBody>
      </p:sp>
      <p:grpSp>
        <p:nvGrpSpPr>
          <p:cNvPr id="17" name="Group 6">
            <a:extLst>
              <a:ext uri="{FF2B5EF4-FFF2-40B4-BE49-F238E27FC236}">
                <a16:creationId xmlns:a16="http://schemas.microsoft.com/office/drawing/2014/main" id="{8EEF0CA9-8F7D-DD4C-BDD9-2366B8C95FB4}"/>
              </a:ext>
            </a:extLst>
          </p:cNvPr>
          <p:cNvGrpSpPr>
            <a:grpSpLocks/>
          </p:cNvGrpSpPr>
          <p:nvPr/>
        </p:nvGrpSpPr>
        <p:grpSpPr bwMode="auto">
          <a:xfrm>
            <a:off x="-1" y="1736382"/>
            <a:ext cx="9153535" cy="669131"/>
            <a:chOff x="0" y="1661"/>
            <a:chExt cx="5760" cy="562"/>
          </a:xfrm>
        </p:grpSpPr>
        <p:sp>
          <p:nvSpPr>
            <p:cNvPr id="18" name="Rectangle 7">
              <a:extLst>
                <a:ext uri="{FF2B5EF4-FFF2-40B4-BE49-F238E27FC236}">
                  <a16:creationId xmlns:a16="http://schemas.microsoft.com/office/drawing/2014/main" id="{6076B17A-B467-524A-BE94-2794A9B255FA}"/>
                </a:ext>
              </a:extLst>
            </p:cNvPr>
            <p:cNvSpPr>
              <a:spLocks noChangeArrowheads="1"/>
            </p:cNvSpPr>
            <p:nvPr/>
          </p:nvSpPr>
          <p:spPr bwMode="auto">
            <a:xfrm>
              <a:off x="0" y="1661"/>
              <a:ext cx="5760"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500" dirty="0"/>
                <a:t>Portland State University</a:t>
              </a:r>
            </a:p>
            <a:p>
              <a:pPr algn="ctr" eaLnBrk="1" hangingPunct="1">
                <a:buFont typeface="Times" pitchFamily="2" charset="0"/>
                <a:buNone/>
              </a:pPr>
              <a:endParaRPr lang="en-US" altLang="en-US" sz="1500" dirty="0"/>
            </a:p>
          </p:txBody>
        </p:sp>
        <p:sp>
          <p:nvSpPr>
            <p:cNvPr id="19" name="Rectangle 8">
              <a:extLst>
                <a:ext uri="{FF2B5EF4-FFF2-40B4-BE49-F238E27FC236}">
                  <a16:creationId xmlns:a16="http://schemas.microsoft.com/office/drawing/2014/main" id="{773F6854-D829-B94A-8B10-C1BC57EC059A}"/>
                </a:ext>
              </a:extLst>
            </p:cNvPr>
            <p:cNvSpPr>
              <a:spLocks noChangeArrowheads="1"/>
            </p:cNvSpPr>
            <p:nvPr/>
          </p:nvSpPr>
          <p:spPr bwMode="auto">
            <a:xfrm>
              <a:off x="0" y="1905"/>
              <a:ext cx="57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500"/>
            </a:p>
          </p:txBody>
        </p:sp>
      </p:grpSp>
      <p:sp>
        <p:nvSpPr>
          <p:cNvPr id="20" name="Rectangle 7">
            <a:extLst>
              <a:ext uri="{FF2B5EF4-FFF2-40B4-BE49-F238E27FC236}">
                <a16:creationId xmlns:a16="http://schemas.microsoft.com/office/drawing/2014/main" id="{02BC9CDC-7546-F942-BDEB-05E9CF2DF84F}"/>
              </a:ext>
            </a:extLst>
          </p:cNvPr>
          <p:cNvSpPr>
            <a:spLocks noChangeArrowheads="1"/>
          </p:cNvSpPr>
          <p:nvPr/>
        </p:nvSpPr>
        <p:spPr bwMode="auto">
          <a:xfrm>
            <a:off x="1192" y="1973316"/>
            <a:ext cx="9153535"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500" dirty="0"/>
              <a:t>Department of Electrical and Computer Engineering (ECE)</a:t>
            </a:r>
          </a:p>
          <a:p>
            <a:pPr algn="ctr" eaLnBrk="1" hangingPunct="1">
              <a:buFont typeface="Times" pitchFamily="2" charset="0"/>
              <a:buNone/>
            </a:pPr>
            <a:endParaRPr lang="en-US" altLang="en-US" sz="1500" dirty="0"/>
          </a:p>
        </p:txBody>
      </p:sp>
      <p:sp>
        <p:nvSpPr>
          <p:cNvPr id="21" name="Rectangle 2">
            <a:extLst>
              <a:ext uri="{FF2B5EF4-FFF2-40B4-BE49-F238E27FC236}">
                <a16:creationId xmlns:a16="http://schemas.microsoft.com/office/drawing/2014/main" id="{0FA1916C-E7A4-D147-9A88-CA1526EC3579}"/>
              </a:ext>
            </a:extLst>
          </p:cNvPr>
          <p:cNvSpPr txBox="1">
            <a:spLocks noChangeArrowheads="1"/>
          </p:cNvSpPr>
          <p:nvPr/>
        </p:nvSpPr>
        <p:spPr bwMode="auto">
          <a:xfrm>
            <a:off x="0" y="991398"/>
            <a:ext cx="9144000" cy="87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3000" b="1" dirty="0">
                <a:solidFill>
                  <a:srgbClr val="24459C"/>
                </a:solidFill>
              </a:rPr>
              <a:t>Neuromorphic chips</a:t>
            </a:r>
          </a:p>
        </p:txBody>
      </p:sp>
      <p:sp>
        <p:nvSpPr>
          <p:cNvPr id="22" name="Rectangle 3">
            <a:extLst>
              <a:ext uri="{FF2B5EF4-FFF2-40B4-BE49-F238E27FC236}">
                <a16:creationId xmlns:a16="http://schemas.microsoft.com/office/drawing/2014/main" id="{B45F69AE-B44F-024F-8D40-4EFA64DB6FC8}"/>
              </a:ext>
            </a:extLst>
          </p:cNvPr>
          <p:cNvSpPr txBox="1">
            <a:spLocks noChangeArrowheads="1"/>
          </p:cNvSpPr>
          <p:nvPr/>
        </p:nvSpPr>
        <p:spPr bwMode="auto">
          <a:xfrm>
            <a:off x="-1" y="445711"/>
            <a:ext cx="9153535" cy="287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350" dirty="0"/>
              <a:t>Christof Teuscher</a:t>
            </a:r>
          </a:p>
        </p:txBody>
      </p:sp>
      <p:sp>
        <p:nvSpPr>
          <p:cNvPr id="23" name="Rectangle 2">
            <a:extLst>
              <a:ext uri="{FF2B5EF4-FFF2-40B4-BE49-F238E27FC236}">
                <a16:creationId xmlns:a16="http://schemas.microsoft.com/office/drawing/2014/main" id="{0E4E4401-5710-FF45-8D44-B977FAA97531}"/>
              </a:ext>
            </a:extLst>
          </p:cNvPr>
          <p:cNvSpPr txBox="1">
            <a:spLocks noChangeArrowheads="1"/>
          </p:cNvSpPr>
          <p:nvPr/>
        </p:nvSpPr>
        <p:spPr bwMode="auto">
          <a:xfrm>
            <a:off x="-9534" y="783634"/>
            <a:ext cx="9144000" cy="42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500" dirty="0">
                <a:solidFill>
                  <a:srgbClr val="FF6600"/>
                </a:solidFill>
              </a:rPr>
              <a:t>ECE 410/510: Hardware for AI and ML</a:t>
            </a:r>
          </a:p>
        </p:txBody>
      </p:sp>
      <p:sp>
        <p:nvSpPr>
          <p:cNvPr id="24" name="Rectangle 16">
            <a:extLst>
              <a:ext uri="{FF2B5EF4-FFF2-40B4-BE49-F238E27FC236}">
                <a16:creationId xmlns:a16="http://schemas.microsoft.com/office/drawing/2014/main" id="{253D9E23-CEF9-6F46-BFF7-427C00BA0B08}"/>
              </a:ext>
            </a:extLst>
          </p:cNvPr>
          <p:cNvSpPr>
            <a:spLocks noChangeArrowheads="1"/>
          </p:cNvSpPr>
          <p:nvPr/>
        </p:nvSpPr>
        <p:spPr bwMode="auto">
          <a:xfrm>
            <a:off x="165498" y="11514"/>
            <a:ext cx="8711750" cy="48339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1800"/>
          </a:p>
        </p:txBody>
      </p:sp>
      <p:pic>
        <p:nvPicPr>
          <p:cNvPr id="28" name="Picture 21" descr="psulogo_horiz_msword.jpg">
            <a:extLst>
              <a:ext uri="{FF2B5EF4-FFF2-40B4-BE49-F238E27FC236}">
                <a16:creationId xmlns:a16="http://schemas.microsoft.com/office/drawing/2014/main" id="{1B276CD8-E134-3C46-9AD0-A242F0890B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2367" y="4517233"/>
            <a:ext cx="1639490" cy="3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black background with a black square&#10;&#10;Description automatically generated with medium confidence">
            <a:extLst>
              <a:ext uri="{FF2B5EF4-FFF2-40B4-BE49-F238E27FC236}">
                <a16:creationId xmlns:a16="http://schemas.microsoft.com/office/drawing/2014/main" id="{83F0B8B1-D392-3C10-E58F-6360151EDC0D}"/>
              </a:ext>
            </a:extLst>
          </p:cNvPr>
          <p:cNvPicPr>
            <a:picLocks noChangeAspect="1"/>
          </p:cNvPicPr>
          <p:nvPr/>
        </p:nvPicPr>
        <p:blipFill>
          <a:blip r:embed="rId4"/>
          <a:stretch>
            <a:fillRect/>
          </a:stretch>
        </p:blipFill>
        <p:spPr>
          <a:xfrm>
            <a:off x="535718" y="4517233"/>
            <a:ext cx="1775683" cy="311801"/>
          </a:xfrm>
          <a:prstGeom prst="rect">
            <a:avLst/>
          </a:prstGeom>
        </p:spPr>
      </p:pic>
      <p:pic>
        <p:nvPicPr>
          <p:cNvPr id="5" name="Picture 4" descr="A robot hand touching a chip&#10;&#10;AI-generated content may be incorrect.">
            <a:extLst>
              <a:ext uri="{FF2B5EF4-FFF2-40B4-BE49-F238E27FC236}">
                <a16:creationId xmlns:a16="http://schemas.microsoft.com/office/drawing/2014/main" id="{A0510663-57B7-035B-DFFE-8342C936BDF6}"/>
              </a:ext>
            </a:extLst>
          </p:cNvPr>
          <p:cNvPicPr>
            <a:picLocks noChangeAspect="1"/>
          </p:cNvPicPr>
          <p:nvPr/>
        </p:nvPicPr>
        <p:blipFill>
          <a:blip r:embed="rId5"/>
          <a:stretch>
            <a:fillRect/>
          </a:stretch>
        </p:blipFill>
        <p:spPr>
          <a:xfrm>
            <a:off x="5054717" y="2903807"/>
            <a:ext cx="1245438" cy="1245438"/>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descr="A computer hardware in a room&#10;&#10;AI-generated content may be incorrect.">
            <a:extLst>
              <a:ext uri="{FF2B5EF4-FFF2-40B4-BE49-F238E27FC236}">
                <a16:creationId xmlns:a16="http://schemas.microsoft.com/office/drawing/2014/main" id="{49C265D6-F85C-336E-ADED-8AD4680A3E09}"/>
              </a:ext>
            </a:extLst>
          </p:cNvPr>
          <p:cNvPicPr>
            <a:picLocks noChangeAspect="1"/>
          </p:cNvPicPr>
          <p:nvPr/>
        </p:nvPicPr>
        <p:blipFill>
          <a:blip r:embed="rId6"/>
          <a:stretch>
            <a:fillRect/>
          </a:stretch>
        </p:blipFill>
        <p:spPr>
          <a:xfrm>
            <a:off x="3683454" y="2894944"/>
            <a:ext cx="1245438" cy="1245438"/>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descr="A close-up of a computer chip&#10;&#10;AI-generated content may be incorrect.">
            <a:extLst>
              <a:ext uri="{FF2B5EF4-FFF2-40B4-BE49-F238E27FC236}">
                <a16:creationId xmlns:a16="http://schemas.microsoft.com/office/drawing/2014/main" id="{F7CD9633-5639-C261-435F-CA961E3FDF1B}"/>
              </a:ext>
            </a:extLst>
          </p:cNvPr>
          <p:cNvPicPr>
            <a:picLocks noChangeAspect="1"/>
          </p:cNvPicPr>
          <p:nvPr/>
        </p:nvPicPr>
        <p:blipFill>
          <a:blip r:embed="rId7"/>
          <a:srcRect l="15553" r="21468" b="3344"/>
          <a:stretch/>
        </p:blipFill>
        <p:spPr>
          <a:xfrm>
            <a:off x="2337669" y="2908138"/>
            <a:ext cx="1245438" cy="1239960"/>
          </a:xfrm>
          <a:prstGeom prst="rect">
            <a:avLst/>
          </a:prstGeom>
          <a:ln>
            <a:solidFill>
              <a:schemeClr val="tx1"/>
            </a:solidFill>
          </a:ln>
          <a:effectLst>
            <a:outerShdw blurRad="50800" dist="38100" dir="2700000" algn="tl" rotWithShape="0">
              <a:prstClr val="black">
                <a:alpha val="40000"/>
              </a:prstClr>
            </a:outerShdw>
          </a:effectLst>
        </p:spPr>
      </p:pic>
      <p:pic>
        <p:nvPicPr>
          <p:cNvPr id="26" name="Picture 25" descr="A close-up of a computer chip&#10;&#10;AI-generated content may be incorrect.">
            <a:extLst>
              <a:ext uri="{FF2B5EF4-FFF2-40B4-BE49-F238E27FC236}">
                <a16:creationId xmlns:a16="http://schemas.microsoft.com/office/drawing/2014/main" id="{B84DED80-1B66-61D3-92A5-F9887919BBB1}"/>
              </a:ext>
            </a:extLst>
          </p:cNvPr>
          <p:cNvPicPr>
            <a:picLocks noChangeAspect="1"/>
          </p:cNvPicPr>
          <p:nvPr/>
        </p:nvPicPr>
        <p:blipFill>
          <a:blip r:embed="rId8"/>
          <a:srcRect l="8777" t="5303" r="8666"/>
          <a:stretch/>
        </p:blipFill>
        <p:spPr>
          <a:xfrm>
            <a:off x="6400501" y="2918391"/>
            <a:ext cx="2073191" cy="1248504"/>
          </a:xfrm>
          <a:prstGeom prst="rect">
            <a:avLst/>
          </a:prstGeom>
          <a:ln>
            <a:solidFill>
              <a:schemeClr val="tx1"/>
            </a:solidFill>
          </a:ln>
          <a:effectLst>
            <a:outerShdw blurRad="50800" dist="38100" dir="2700000" algn="tl" rotWithShape="0">
              <a:prstClr val="black">
                <a:alpha val="40000"/>
              </a:prstClr>
            </a:outerShdw>
          </a:effectLst>
        </p:spPr>
      </p:pic>
      <p:pic>
        <p:nvPicPr>
          <p:cNvPr id="31" name="Picture 30" descr="A close-up of a white square&#10;&#10;AI-generated content may be incorrect.">
            <a:extLst>
              <a:ext uri="{FF2B5EF4-FFF2-40B4-BE49-F238E27FC236}">
                <a16:creationId xmlns:a16="http://schemas.microsoft.com/office/drawing/2014/main" id="{DB3A117A-B708-893F-14AB-047C46098518}"/>
              </a:ext>
            </a:extLst>
          </p:cNvPr>
          <p:cNvPicPr>
            <a:picLocks noChangeAspect="1"/>
          </p:cNvPicPr>
          <p:nvPr/>
        </p:nvPicPr>
        <p:blipFill>
          <a:blip r:embed="rId9"/>
          <a:stretch>
            <a:fillRect/>
          </a:stretch>
        </p:blipFill>
        <p:spPr>
          <a:xfrm>
            <a:off x="535718" y="2903883"/>
            <a:ext cx="1701604" cy="123649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6397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CE925-73AB-FA82-4E65-3AC1AEDB612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D72DC32-9FD9-2005-70B1-FBF8CF8DCF99}"/>
              </a:ext>
            </a:extLst>
          </p:cNvPr>
          <p:cNvSpPr txBox="1"/>
          <p:nvPr/>
        </p:nvSpPr>
        <p:spPr>
          <a:xfrm>
            <a:off x="4081320" y="4573323"/>
            <a:ext cx="981359" cy="246221"/>
          </a:xfrm>
          <a:prstGeom prst="rect">
            <a:avLst/>
          </a:prstGeom>
          <a:noFill/>
        </p:spPr>
        <p:txBody>
          <a:bodyPr wrap="none" rtlCol="0">
            <a:spAutoFit/>
          </a:bodyPr>
          <a:lstStyle/>
          <a:p>
            <a:r>
              <a:rPr lang="en-US" sz="1000" dirty="0" err="1"/>
              <a:t>Mannocci</a:t>
            </a:r>
            <a:r>
              <a:rPr lang="en-US" sz="1000" dirty="0"/>
              <a:t> et al.</a:t>
            </a:r>
          </a:p>
        </p:txBody>
      </p:sp>
      <p:pic>
        <p:nvPicPr>
          <p:cNvPr id="3" name="Picture 2" descr="A diagram of electrical circuits&#10;&#10;AI-generated content may be incorrect.">
            <a:extLst>
              <a:ext uri="{FF2B5EF4-FFF2-40B4-BE49-F238E27FC236}">
                <a16:creationId xmlns:a16="http://schemas.microsoft.com/office/drawing/2014/main" id="{D87E6FA1-A613-592E-0664-AAF508058C34}"/>
              </a:ext>
            </a:extLst>
          </p:cNvPr>
          <p:cNvPicPr>
            <a:picLocks noChangeAspect="1"/>
          </p:cNvPicPr>
          <p:nvPr/>
        </p:nvPicPr>
        <p:blipFill>
          <a:blip r:embed="rId3"/>
          <a:stretch>
            <a:fillRect/>
          </a:stretch>
        </p:blipFill>
        <p:spPr>
          <a:xfrm>
            <a:off x="685799" y="1882877"/>
            <a:ext cx="7772400" cy="2690446"/>
          </a:xfrm>
          <a:prstGeom prst="rect">
            <a:avLst/>
          </a:prstGeom>
        </p:spPr>
      </p:pic>
      <p:sp>
        <p:nvSpPr>
          <p:cNvPr id="5" name="TextBox 4">
            <a:extLst>
              <a:ext uri="{FF2B5EF4-FFF2-40B4-BE49-F238E27FC236}">
                <a16:creationId xmlns:a16="http://schemas.microsoft.com/office/drawing/2014/main" id="{C18D84F0-37B9-29C3-A55E-FF746BB93281}"/>
              </a:ext>
            </a:extLst>
          </p:cNvPr>
          <p:cNvSpPr txBox="1"/>
          <p:nvPr/>
        </p:nvSpPr>
        <p:spPr>
          <a:xfrm>
            <a:off x="1197308" y="799971"/>
            <a:ext cx="3009691" cy="900246"/>
          </a:xfrm>
          <a:prstGeom prst="rect">
            <a:avLst/>
          </a:prstGeom>
          <a:noFill/>
        </p:spPr>
        <p:txBody>
          <a:bodyPr wrap="square">
            <a:spAutoFit/>
          </a:bodyPr>
          <a:lstStyle/>
          <a:p>
            <a:r>
              <a:rPr lang="en-US" sz="1050" b="1" dirty="0">
                <a:latin typeface="Arial" panose="020B0604020202020204" pitchFamily="34" charset="0"/>
                <a:cs typeface="Arial" panose="020B0604020202020204" pitchFamily="34" charset="0"/>
              </a:rPr>
              <a:t>MVM (Matrix-Vector Multiplication) </a:t>
            </a:r>
            <a:r>
              <a:rPr lang="en-US" sz="1050" dirty="0">
                <a:latin typeface="Arial" panose="020B0604020202020204" pitchFamily="34" charset="0"/>
                <a:cs typeface="Arial" panose="020B0604020202020204" pitchFamily="34" charset="0"/>
              </a:rPr>
              <a:t>can be executed in a crosspoint memory array by universal circuit laws, such as Kirchhoff’s current law for summation and Ohm’s law for multiplication.</a:t>
            </a:r>
          </a:p>
        </p:txBody>
      </p:sp>
      <p:sp>
        <p:nvSpPr>
          <p:cNvPr id="11" name="TextBox 10">
            <a:extLst>
              <a:ext uri="{FF2B5EF4-FFF2-40B4-BE49-F238E27FC236}">
                <a16:creationId xmlns:a16="http://schemas.microsoft.com/office/drawing/2014/main" id="{C2758A99-34A4-A6EB-801D-2B0E1F77EE64}"/>
              </a:ext>
            </a:extLst>
          </p:cNvPr>
          <p:cNvSpPr txBox="1"/>
          <p:nvPr/>
        </p:nvSpPr>
        <p:spPr>
          <a:xfrm>
            <a:off x="290485" y="2692996"/>
            <a:ext cx="906823" cy="600164"/>
          </a:xfrm>
          <a:prstGeom prst="rect">
            <a:avLst/>
          </a:prstGeom>
          <a:noFill/>
        </p:spPr>
        <p:txBody>
          <a:bodyPr wrap="square">
            <a:spAutoFit/>
          </a:bodyPr>
          <a:lstStyle/>
          <a:p>
            <a:r>
              <a:rPr lang="en-US" sz="1100" b="1" dirty="0">
                <a:latin typeface="Arial" panose="020B0604020202020204" pitchFamily="34" charset="0"/>
                <a:cs typeface="Arial" panose="020B0604020202020204" pitchFamily="34" charset="0"/>
              </a:rPr>
              <a:t>crosspoint array </a:t>
            </a:r>
            <a:r>
              <a:rPr lang="en-US" sz="1100" dirty="0">
                <a:latin typeface="Arial" panose="020B0604020202020204" pitchFamily="34" charset="0"/>
                <a:cs typeface="Arial" panose="020B0604020202020204" pitchFamily="34" charset="0"/>
              </a:rPr>
              <a:t>or</a:t>
            </a:r>
          </a:p>
          <a:p>
            <a:r>
              <a:rPr lang="en-US" sz="1100" b="1" dirty="0">
                <a:latin typeface="Arial" panose="020B0604020202020204" pitchFamily="34" charset="0"/>
                <a:cs typeface="Arial" panose="020B0604020202020204" pitchFamily="34" charset="0"/>
              </a:rPr>
              <a:t>crossbar</a:t>
            </a:r>
          </a:p>
        </p:txBody>
      </p:sp>
      <p:pic>
        <p:nvPicPr>
          <p:cNvPr id="13" name="Picture 12" descr="A text on a white background&#10;&#10;AI-generated content may be incorrect.">
            <a:extLst>
              <a:ext uri="{FF2B5EF4-FFF2-40B4-BE49-F238E27FC236}">
                <a16:creationId xmlns:a16="http://schemas.microsoft.com/office/drawing/2014/main" id="{BBE04F5C-DD54-0FED-11BF-30893252BBDC}"/>
              </a:ext>
            </a:extLst>
          </p:cNvPr>
          <p:cNvPicPr>
            <a:picLocks noChangeAspect="1"/>
          </p:cNvPicPr>
          <p:nvPr/>
        </p:nvPicPr>
        <p:blipFill>
          <a:blip r:embed="rId4"/>
          <a:srcRect t="9419"/>
          <a:stretch/>
        </p:blipFill>
        <p:spPr>
          <a:xfrm>
            <a:off x="5112558" y="626439"/>
            <a:ext cx="2721449" cy="1404015"/>
          </a:xfrm>
          <a:prstGeom prst="rect">
            <a:avLst/>
          </a:prstGeom>
        </p:spPr>
      </p:pic>
      <p:sp>
        <p:nvSpPr>
          <p:cNvPr id="14" name="Rectangle 13">
            <a:extLst>
              <a:ext uri="{FF2B5EF4-FFF2-40B4-BE49-F238E27FC236}">
                <a16:creationId xmlns:a16="http://schemas.microsoft.com/office/drawing/2014/main" id="{993311D9-ECC8-7B59-1E25-16A783841120}"/>
              </a:ext>
            </a:extLst>
          </p:cNvPr>
          <p:cNvSpPr/>
          <p:nvPr/>
        </p:nvSpPr>
        <p:spPr>
          <a:xfrm>
            <a:off x="5158024" y="505193"/>
            <a:ext cx="1758073" cy="2172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67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1CC50-B741-1766-95C3-23F2E928D70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0FB4192-C6ED-4F08-D3BB-3A8EF0C18A44}"/>
              </a:ext>
            </a:extLst>
          </p:cNvPr>
          <p:cNvSpPr txBox="1"/>
          <p:nvPr/>
        </p:nvSpPr>
        <p:spPr>
          <a:xfrm>
            <a:off x="3378403" y="4404801"/>
            <a:ext cx="2387192" cy="246221"/>
          </a:xfrm>
          <a:prstGeom prst="rect">
            <a:avLst/>
          </a:prstGeom>
          <a:noFill/>
        </p:spPr>
        <p:txBody>
          <a:bodyPr wrap="none" rtlCol="0">
            <a:spAutoFit/>
          </a:bodyPr>
          <a:lstStyle/>
          <a:p>
            <a:r>
              <a:rPr lang="en-US" sz="1000" dirty="0"/>
              <a:t>Verma et al., In-Memory Computing, 2019</a:t>
            </a:r>
          </a:p>
        </p:txBody>
      </p:sp>
      <p:pic>
        <p:nvPicPr>
          <p:cNvPr id="4" name="Picture 3" descr="A graph with numbers and symbols&#10;&#10;AI-generated content may be incorrect.">
            <a:extLst>
              <a:ext uri="{FF2B5EF4-FFF2-40B4-BE49-F238E27FC236}">
                <a16:creationId xmlns:a16="http://schemas.microsoft.com/office/drawing/2014/main" id="{FFF6A3D5-1BF0-A689-84E9-106FB5E2B3B9}"/>
              </a:ext>
            </a:extLst>
          </p:cNvPr>
          <p:cNvPicPr>
            <a:picLocks noChangeAspect="1"/>
          </p:cNvPicPr>
          <p:nvPr/>
        </p:nvPicPr>
        <p:blipFill>
          <a:blip r:embed="rId3"/>
          <a:stretch>
            <a:fillRect/>
          </a:stretch>
        </p:blipFill>
        <p:spPr>
          <a:xfrm>
            <a:off x="448991" y="1061201"/>
            <a:ext cx="3950612" cy="2780921"/>
          </a:xfrm>
          <a:prstGeom prst="rect">
            <a:avLst/>
          </a:prstGeom>
        </p:spPr>
      </p:pic>
      <p:pic>
        <p:nvPicPr>
          <p:cNvPr id="6" name="Picture 5" descr="A graph with numbers and symbols&#10;&#10;AI-generated content may be incorrect.">
            <a:extLst>
              <a:ext uri="{FF2B5EF4-FFF2-40B4-BE49-F238E27FC236}">
                <a16:creationId xmlns:a16="http://schemas.microsoft.com/office/drawing/2014/main" id="{0856F9F1-91C2-FEFF-65DB-6E7A936AA7C9}"/>
              </a:ext>
            </a:extLst>
          </p:cNvPr>
          <p:cNvPicPr>
            <a:picLocks noChangeAspect="1"/>
          </p:cNvPicPr>
          <p:nvPr/>
        </p:nvPicPr>
        <p:blipFill>
          <a:blip r:embed="rId4"/>
          <a:stretch>
            <a:fillRect/>
          </a:stretch>
        </p:blipFill>
        <p:spPr>
          <a:xfrm>
            <a:off x="4791193" y="1061201"/>
            <a:ext cx="3864098" cy="2780922"/>
          </a:xfrm>
          <a:prstGeom prst="rect">
            <a:avLst/>
          </a:prstGeom>
        </p:spPr>
      </p:pic>
      <p:sp>
        <p:nvSpPr>
          <p:cNvPr id="8" name="Rectangle 2">
            <a:extLst>
              <a:ext uri="{FF2B5EF4-FFF2-40B4-BE49-F238E27FC236}">
                <a16:creationId xmlns:a16="http://schemas.microsoft.com/office/drawing/2014/main" id="{77B2032B-D5E1-55F7-BD55-31C3E75B27DC}"/>
              </a:ext>
            </a:extLst>
          </p:cNvPr>
          <p:cNvSpPr txBox="1">
            <a:spLocks noChangeArrowheads="1"/>
          </p:cNvSpPr>
          <p:nvPr/>
        </p:nvSpPr>
        <p:spPr>
          <a:xfrm>
            <a:off x="0" y="492478"/>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IMC vs non-IMC comparison</a:t>
            </a:r>
          </a:p>
        </p:txBody>
      </p:sp>
      <p:sp>
        <p:nvSpPr>
          <p:cNvPr id="9" name="TextBox 8">
            <a:extLst>
              <a:ext uri="{FF2B5EF4-FFF2-40B4-BE49-F238E27FC236}">
                <a16:creationId xmlns:a16="http://schemas.microsoft.com/office/drawing/2014/main" id="{A8487B40-4340-552E-D504-D6DD5F5793D6}"/>
              </a:ext>
            </a:extLst>
          </p:cNvPr>
          <p:cNvSpPr txBox="1"/>
          <p:nvPr/>
        </p:nvSpPr>
        <p:spPr>
          <a:xfrm>
            <a:off x="795679" y="3975059"/>
            <a:ext cx="7552641" cy="307777"/>
          </a:xfrm>
          <a:prstGeom prst="rect">
            <a:avLst/>
          </a:prstGeom>
          <a:noFill/>
        </p:spPr>
        <p:txBody>
          <a:bodyPr wrap="square" rtlCol="0">
            <a:spAutoFit/>
          </a:bodyPr>
          <a:lstStyle/>
          <a:p>
            <a:pPr algn="ctr"/>
            <a:r>
              <a:rPr lang="en-US" sz="1400" dirty="0">
                <a:solidFill>
                  <a:srgbClr val="FF0000"/>
                </a:solidFill>
                <a:latin typeface="Arial" panose="020B0604020202020204" pitchFamily="34" charset="0"/>
                <a:cs typeface="Arial" panose="020B0604020202020204" pitchFamily="34" charset="0"/>
              </a:rPr>
              <a:t>IMC enables ~ 10x gains in each metric.</a:t>
            </a:r>
          </a:p>
        </p:txBody>
      </p:sp>
    </p:spTree>
    <p:extLst>
      <p:ext uri="{BB962C8B-B14F-4D97-AF65-F5344CB8AC3E}">
        <p14:creationId xmlns:p14="http://schemas.microsoft.com/office/powerpoint/2010/main" val="413016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F8B7E-3BFD-DFAE-5F09-01455F008929}"/>
            </a:ext>
          </a:extLst>
        </p:cNvPr>
        <p:cNvGrpSpPr/>
        <p:nvPr/>
      </p:nvGrpSpPr>
      <p:grpSpPr>
        <a:xfrm>
          <a:off x="0" y="0"/>
          <a:ext cx="0" cy="0"/>
          <a:chOff x="0" y="0"/>
          <a:chExt cx="0" cy="0"/>
        </a:xfrm>
      </p:grpSpPr>
      <p:sp>
        <p:nvSpPr>
          <p:cNvPr id="8" name="Rectangle 2">
            <a:extLst>
              <a:ext uri="{FF2B5EF4-FFF2-40B4-BE49-F238E27FC236}">
                <a16:creationId xmlns:a16="http://schemas.microsoft.com/office/drawing/2014/main" id="{91557B46-8512-B0B1-DBC1-37AB57CAA7DE}"/>
              </a:ext>
            </a:extLst>
          </p:cNvPr>
          <p:cNvSpPr txBox="1">
            <a:spLocks noChangeArrowheads="1"/>
          </p:cNvSpPr>
          <p:nvPr/>
        </p:nvSpPr>
        <p:spPr>
          <a:xfrm>
            <a:off x="-121247" y="156684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How can we man a NN onto a crossbar?</a:t>
            </a:r>
          </a:p>
        </p:txBody>
      </p:sp>
      <p:pic>
        <p:nvPicPr>
          <p:cNvPr id="3" name="Picture 2" descr="A diagram of a circuit&#10;&#10;AI-generated content may be incorrect.">
            <a:extLst>
              <a:ext uri="{FF2B5EF4-FFF2-40B4-BE49-F238E27FC236}">
                <a16:creationId xmlns:a16="http://schemas.microsoft.com/office/drawing/2014/main" id="{F8DFC277-7BF1-25E1-9681-338B21750CA6}"/>
              </a:ext>
            </a:extLst>
          </p:cNvPr>
          <p:cNvPicPr>
            <a:picLocks noChangeAspect="1"/>
          </p:cNvPicPr>
          <p:nvPr/>
        </p:nvPicPr>
        <p:blipFill>
          <a:blip r:embed="rId3"/>
          <a:stretch>
            <a:fillRect/>
          </a:stretch>
        </p:blipFill>
        <p:spPr>
          <a:xfrm>
            <a:off x="3574529" y="2220203"/>
            <a:ext cx="1760734" cy="1784210"/>
          </a:xfrm>
          <a:prstGeom prst="rect">
            <a:avLst/>
          </a:prstGeom>
        </p:spPr>
      </p:pic>
    </p:spTree>
    <p:extLst>
      <p:ext uri="{BB962C8B-B14F-4D97-AF65-F5344CB8AC3E}">
        <p14:creationId xmlns:p14="http://schemas.microsoft.com/office/powerpoint/2010/main" val="4198493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6B798-80A1-BD68-0ADE-D13D1482E22A}"/>
            </a:ext>
          </a:extLst>
        </p:cNvPr>
        <p:cNvGrpSpPr/>
        <p:nvPr/>
      </p:nvGrpSpPr>
      <p:grpSpPr>
        <a:xfrm>
          <a:off x="0" y="0"/>
          <a:ext cx="0" cy="0"/>
          <a:chOff x="0" y="0"/>
          <a:chExt cx="0" cy="0"/>
        </a:xfrm>
      </p:grpSpPr>
      <p:pic>
        <p:nvPicPr>
          <p:cNvPr id="5" name="Picture 4" descr="A diagram of a network diagram&#10;&#10;AI-generated content may be incorrect.">
            <a:extLst>
              <a:ext uri="{FF2B5EF4-FFF2-40B4-BE49-F238E27FC236}">
                <a16:creationId xmlns:a16="http://schemas.microsoft.com/office/drawing/2014/main" id="{A2F212A9-DDFD-2F6B-154F-7A5BCBB614A2}"/>
              </a:ext>
            </a:extLst>
          </p:cNvPr>
          <p:cNvPicPr>
            <a:picLocks noChangeAspect="1"/>
          </p:cNvPicPr>
          <p:nvPr/>
        </p:nvPicPr>
        <p:blipFill>
          <a:blip r:embed="rId3"/>
          <a:stretch>
            <a:fillRect/>
          </a:stretch>
        </p:blipFill>
        <p:spPr>
          <a:xfrm>
            <a:off x="336200" y="1132229"/>
            <a:ext cx="4025900" cy="2133600"/>
          </a:xfrm>
          <a:prstGeom prst="rect">
            <a:avLst/>
          </a:prstGeom>
        </p:spPr>
      </p:pic>
      <p:sp>
        <p:nvSpPr>
          <p:cNvPr id="7" name="TextBox 6">
            <a:extLst>
              <a:ext uri="{FF2B5EF4-FFF2-40B4-BE49-F238E27FC236}">
                <a16:creationId xmlns:a16="http://schemas.microsoft.com/office/drawing/2014/main" id="{7C03F33D-9B3E-89B5-DB11-BAE40AAB6720}"/>
              </a:ext>
            </a:extLst>
          </p:cNvPr>
          <p:cNvSpPr txBox="1"/>
          <p:nvPr/>
        </p:nvSpPr>
        <p:spPr>
          <a:xfrm>
            <a:off x="850022" y="2870380"/>
            <a:ext cx="1499128" cy="184666"/>
          </a:xfrm>
          <a:prstGeom prst="rect">
            <a:avLst/>
          </a:prstGeom>
          <a:noFill/>
        </p:spPr>
        <p:txBody>
          <a:bodyPr wrap="none" rtlCol="0">
            <a:spAutoFit/>
          </a:bodyPr>
          <a:lstStyle/>
          <a:p>
            <a:r>
              <a:rPr lang="en-US" sz="600" dirty="0">
                <a:latin typeface="Arial" panose="020B0604020202020204" pitchFamily="34" charset="0"/>
                <a:cs typeface="Arial" panose="020B0604020202020204" pitchFamily="34" charset="0"/>
              </a:rPr>
              <a:t>DOI: 10.1109/ACCESS.2019.2944417</a:t>
            </a:r>
          </a:p>
        </p:txBody>
      </p:sp>
      <p:sp>
        <p:nvSpPr>
          <p:cNvPr id="8" name="Rectangle 2">
            <a:extLst>
              <a:ext uri="{FF2B5EF4-FFF2-40B4-BE49-F238E27FC236}">
                <a16:creationId xmlns:a16="http://schemas.microsoft.com/office/drawing/2014/main" id="{1B4C40E8-F7C1-A553-FB3B-8FD2348AD80A}"/>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How can we map a NN onto a crossbar?</a:t>
            </a:r>
          </a:p>
        </p:txBody>
      </p:sp>
      <p:pic>
        <p:nvPicPr>
          <p:cNvPr id="3" name="Picture 2" descr="A diagram of a computer network&#10;&#10;AI-generated content may be incorrect.">
            <a:extLst>
              <a:ext uri="{FF2B5EF4-FFF2-40B4-BE49-F238E27FC236}">
                <a16:creationId xmlns:a16="http://schemas.microsoft.com/office/drawing/2014/main" id="{B83D7BBF-1ED1-077C-5863-623C9366CFA3}"/>
              </a:ext>
            </a:extLst>
          </p:cNvPr>
          <p:cNvPicPr>
            <a:picLocks noChangeAspect="1"/>
          </p:cNvPicPr>
          <p:nvPr/>
        </p:nvPicPr>
        <p:blipFill>
          <a:blip r:embed="rId4"/>
          <a:stretch>
            <a:fillRect/>
          </a:stretch>
        </p:blipFill>
        <p:spPr>
          <a:xfrm>
            <a:off x="5382403" y="1132229"/>
            <a:ext cx="2938131" cy="3050351"/>
          </a:xfrm>
          <a:prstGeom prst="rect">
            <a:avLst/>
          </a:prstGeom>
        </p:spPr>
      </p:pic>
      <p:sp>
        <p:nvSpPr>
          <p:cNvPr id="9" name="TextBox 8">
            <a:extLst>
              <a:ext uri="{FF2B5EF4-FFF2-40B4-BE49-F238E27FC236}">
                <a16:creationId xmlns:a16="http://schemas.microsoft.com/office/drawing/2014/main" id="{7E2AF350-EBFE-D6BA-9162-8C0DDF60135F}"/>
              </a:ext>
            </a:extLst>
          </p:cNvPr>
          <p:cNvSpPr txBox="1"/>
          <p:nvPr/>
        </p:nvSpPr>
        <p:spPr>
          <a:xfrm>
            <a:off x="5382403" y="4243483"/>
            <a:ext cx="3109465" cy="184666"/>
          </a:xfrm>
          <a:prstGeom prst="rect">
            <a:avLst/>
          </a:prstGeom>
          <a:noFill/>
        </p:spPr>
        <p:txBody>
          <a:bodyPr wrap="square">
            <a:spAutoFit/>
          </a:bodyPr>
          <a:lstStyle/>
          <a:p>
            <a:pPr algn="ctr"/>
            <a:r>
              <a:rPr lang="en-US" sz="600" b="0" i="0" u="none" strike="noStrike" dirty="0">
                <a:effectLst/>
                <a:latin typeface="Arial" panose="020B0604020202020204" pitchFamily="34" charset="0"/>
                <a:cs typeface="Arial" panose="020B0604020202020204" pitchFamily="34" charset="0"/>
                <a:hlinkClick r:id="rId5"/>
              </a:rPr>
              <a:t>https://doi.org/10.3389/fnins.2021.690418</a:t>
            </a:r>
            <a:endParaRPr lang="en-US" sz="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F8C2A3F-A4FB-3C72-34D6-E86E9D164C4D}"/>
              </a:ext>
            </a:extLst>
          </p:cNvPr>
          <p:cNvSpPr txBox="1"/>
          <p:nvPr/>
        </p:nvSpPr>
        <p:spPr>
          <a:xfrm>
            <a:off x="336200" y="3331665"/>
            <a:ext cx="4572000" cy="1223412"/>
          </a:xfrm>
          <a:prstGeom prst="rect">
            <a:avLst/>
          </a:prstGeom>
          <a:noFill/>
        </p:spPr>
        <p:txBody>
          <a:bodyPr wrap="square">
            <a:spAutoFit/>
          </a:bodyPr>
          <a:lstStyle/>
          <a:p>
            <a:r>
              <a:rPr lang="en-US" sz="1050" b="1" dirty="0">
                <a:latin typeface="Arial" panose="020B0604020202020204" pitchFamily="34" charset="0"/>
                <a:cs typeface="Arial" panose="020B0604020202020204" pitchFamily="34" charset="0"/>
              </a:rPr>
              <a:t>Parallel multiplication</a:t>
            </a:r>
            <a:r>
              <a:rPr lang="en-US" sz="1050" dirty="0">
                <a:latin typeface="Arial" panose="020B0604020202020204" pitchFamily="34" charset="0"/>
                <a:cs typeface="Arial" panose="020B0604020202020204" pitchFamily="34" charset="0"/>
              </a:rPr>
              <a:t>: When voltage is applied to the rows, the current flowing through each </a:t>
            </a:r>
            <a:r>
              <a:rPr lang="en-US" sz="1050" dirty="0" err="1">
                <a:latin typeface="Arial" panose="020B0604020202020204" pitchFamily="34" charset="0"/>
                <a:cs typeface="Arial" panose="020B0604020202020204" pitchFamily="34" charset="0"/>
              </a:rPr>
              <a:t>memristive</a:t>
            </a:r>
            <a:r>
              <a:rPr lang="en-US" sz="1050" dirty="0">
                <a:latin typeface="Arial" panose="020B0604020202020204" pitchFamily="34" charset="0"/>
                <a:cs typeface="Arial" panose="020B0604020202020204" pitchFamily="34" charset="0"/>
              </a:rPr>
              <a:t> junction is proportional to the product of the input voltage and the junction's conductance. This effectively performs multiplication at each intersection point simultaneously.</a:t>
            </a:r>
          </a:p>
          <a:p>
            <a:r>
              <a:rPr lang="en-US" sz="1050" b="1" dirty="0">
                <a:latin typeface="Arial" panose="020B0604020202020204" pitchFamily="34" charset="0"/>
                <a:cs typeface="Arial" panose="020B0604020202020204" pitchFamily="34" charset="0"/>
              </a:rPr>
              <a:t>Current summation</a:t>
            </a:r>
            <a:r>
              <a:rPr lang="en-US" sz="1050" dirty="0">
                <a:latin typeface="Arial" panose="020B0604020202020204" pitchFamily="34" charset="0"/>
                <a:cs typeface="Arial" panose="020B0604020202020204" pitchFamily="34" charset="0"/>
              </a:rPr>
              <a:t>: The currents from all intersections in a column are naturally summed according to Kirchhoff's current law, effectively adding up all the partial products.</a:t>
            </a:r>
          </a:p>
        </p:txBody>
      </p:sp>
    </p:spTree>
    <p:extLst>
      <p:ext uri="{BB962C8B-B14F-4D97-AF65-F5344CB8AC3E}">
        <p14:creationId xmlns:p14="http://schemas.microsoft.com/office/powerpoint/2010/main" val="2570937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A427-9FA4-3F6C-DEA5-2A6C83479C8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ABB2737-85BB-C289-85BD-8698585012BC}"/>
              </a:ext>
            </a:extLst>
          </p:cNvPr>
          <p:cNvSpPr txBox="1"/>
          <p:nvPr/>
        </p:nvSpPr>
        <p:spPr>
          <a:xfrm>
            <a:off x="2120046" y="4203014"/>
            <a:ext cx="4903907" cy="246221"/>
          </a:xfrm>
          <a:prstGeom prst="rect">
            <a:avLst/>
          </a:prstGeom>
          <a:noFill/>
        </p:spPr>
        <p:txBody>
          <a:bodyPr wrap="none" rtlCol="0">
            <a:spAutoFit/>
          </a:bodyPr>
          <a:lstStyle/>
          <a:p>
            <a:r>
              <a:rPr lang="en-US" sz="1000" dirty="0">
                <a:hlinkClick r:id="rId3"/>
              </a:rPr>
              <a:t>https://nanoconvergencejournal.springeropen.com/articles/10.1186/s40580-024-00463-0</a:t>
            </a:r>
            <a:r>
              <a:rPr lang="en-US" sz="1000" dirty="0"/>
              <a:t> </a:t>
            </a:r>
          </a:p>
        </p:txBody>
      </p:sp>
      <p:sp>
        <p:nvSpPr>
          <p:cNvPr id="8" name="Rectangle 2">
            <a:extLst>
              <a:ext uri="{FF2B5EF4-FFF2-40B4-BE49-F238E27FC236}">
                <a16:creationId xmlns:a16="http://schemas.microsoft.com/office/drawing/2014/main" id="{9B0D7D78-1C3D-BBA7-DB41-AE56FC01E02C}"/>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How can we map a NN onto a crossbar?</a:t>
            </a:r>
          </a:p>
        </p:txBody>
      </p:sp>
      <p:pic>
        <p:nvPicPr>
          <p:cNvPr id="4" name="Picture 3" descr="A diagram of electrical components&#10;&#10;AI-generated content may be incorrect.">
            <a:extLst>
              <a:ext uri="{FF2B5EF4-FFF2-40B4-BE49-F238E27FC236}">
                <a16:creationId xmlns:a16="http://schemas.microsoft.com/office/drawing/2014/main" id="{F81BDBFE-57E8-510C-483E-807F3BF54C4A}"/>
              </a:ext>
            </a:extLst>
          </p:cNvPr>
          <p:cNvPicPr>
            <a:picLocks noChangeAspect="1"/>
          </p:cNvPicPr>
          <p:nvPr/>
        </p:nvPicPr>
        <p:blipFill>
          <a:blip r:embed="rId4"/>
          <a:stretch>
            <a:fillRect/>
          </a:stretch>
        </p:blipFill>
        <p:spPr>
          <a:xfrm>
            <a:off x="549352" y="1270835"/>
            <a:ext cx="7772400" cy="2376620"/>
          </a:xfrm>
          <a:prstGeom prst="rect">
            <a:avLst/>
          </a:prstGeom>
        </p:spPr>
      </p:pic>
    </p:spTree>
    <p:extLst>
      <p:ext uri="{BB962C8B-B14F-4D97-AF65-F5344CB8AC3E}">
        <p14:creationId xmlns:p14="http://schemas.microsoft.com/office/powerpoint/2010/main" val="3368564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5E367-0F2E-3A42-887A-DA4AECE65567}"/>
            </a:ext>
          </a:extLst>
        </p:cNvPr>
        <p:cNvGrpSpPr/>
        <p:nvPr/>
      </p:nvGrpSpPr>
      <p:grpSpPr>
        <a:xfrm>
          <a:off x="0" y="0"/>
          <a:ext cx="0" cy="0"/>
          <a:chOff x="0" y="0"/>
          <a:chExt cx="0" cy="0"/>
        </a:xfrm>
      </p:grpSpPr>
      <p:pic>
        <p:nvPicPr>
          <p:cNvPr id="3" name="Picture 2" descr="A diagram of electrical circuits&#10;&#10;AI-generated content may be incorrect.">
            <a:extLst>
              <a:ext uri="{FF2B5EF4-FFF2-40B4-BE49-F238E27FC236}">
                <a16:creationId xmlns:a16="http://schemas.microsoft.com/office/drawing/2014/main" id="{4EC8B21B-6BAC-C239-03E3-A0AC4A5282D0}"/>
              </a:ext>
            </a:extLst>
          </p:cNvPr>
          <p:cNvPicPr>
            <a:picLocks noChangeAspect="1"/>
          </p:cNvPicPr>
          <p:nvPr/>
        </p:nvPicPr>
        <p:blipFill>
          <a:blip r:embed="rId3"/>
          <a:srcRect l="8842" t="14446" r="70857" b="27291"/>
          <a:stretch/>
        </p:blipFill>
        <p:spPr>
          <a:xfrm>
            <a:off x="3867994" y="1691234"/>
            <a:ext cx="1577947" cy="1567545"/>
          </a:xfrm>
          <a:prstGeom prst="rect">
            <a:avLst/>
          </a:prstGeom>
        </p:spPr>
      </p:pic>
      <p:sp>
        <p:nvSpPr>
          <p:cNvPr id="14" name="Rectangle 13">
            <a:extLst>
              <a:ext uri="{FF2B5EF4-FFF2-40B4-BE49-F238E27FC236}">
                <a16:creationId xmlns:a16="http://schemas.microsoft.com/office/drawing/2014/main" id="{AD29685F-21DA-6481-9E66-A8A45A38658D}"/>
              </a:ext>
            </a:extLst>
          </p:cNvPr>
          <p:cNvSpPr/>
          <p:nvPr/>
        </p:nvSpPr>
        <p:spPr>
          <a:xfrm>
            <a:off x="5158024" y="505193"/>
            <a:ext cx="1758073" cy="2172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7A954B09-0174-6194-1F15-913BE479E591}"/>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Sneak paths (1)</a:t>
            </a:r>
          </a:p>
        </p:txBody>
      </p:sp>
    </p:spTree>
    <p:extLst>
      <p:ext uri="{BB962C8B-B14F-4D97-AF65-F5344CB8AC3E}">
        <p14:creationId xmlns:p14="http://schemas.microsoft.com/office/powerpoint/2010/main" val="1412673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D9562-797F-4CE2-1222-869A00A91854}"/>
            </a:ext>
          </a:extLst>
        </p:cNvPr>
        <p:cNvGrpSpPr/>
        <p:nvPr/>
      </p:nvGrpSpPr>
      <p:grpSpPr>
        <a:xfrm>
          <a:off x="0" y="0"/>
          <a:ext cx="0" cy="0"/>
          <a:chOff x="0" y="0"/>
          <a:chExt cx="0" cy="0"/>
        </a:xfrm>
      </p:grpSpPr>
      <p:pic>
        <p:nvPicPr>
          <p:cNvPr id="3" name="Picture 2" descr="A diagram of electrical circuits&#10;&#10;AI-generated content may be incorrect.">
            <a:extLst>
              <a:ext uri="{FF2B5EF4-FFF2-40B4-BE49-F238E27FC236}">
                <a16:creationId xmlns:a16="http://schemas.microsoft.com/office/drawing/2014/main" id="{12C5ADA5-F2F3-45C7-F40A-7E2EFB492F76}"/>
              </a:ext>
            </a:extLst>
          </p:cNvPr>
          <p:cNvPicPr>
            <a:picLocks noChangeAspect="1"/>
          </p:cNvPicPr>
          <p:nvPr/>
        </p:nvPicPr>
        <p:blipFill>
          <a:blip r:embed="rId3"/>
          <a:srcRect l="8842" t="14446" r="70857" b="27291"/>
          <a:stretch/>
        </p:blipFill>
        <p:spPr>
          <a:xfrm rot="5400000">
            <a:off x="499138" y="1690873"/>
            <a:ext cx="1577947" cy="1567545"/>
          </a:xfrm>
          <a:prstGeom prst="rect">
            <a:avLst/>
          </a:prstGeom>
        </p:spPr>
      </p:pic>
      <p:sp>
        <p:nvSpPr>
          <p:cNvPr id="14" name="Rectangle 13">
            <a:extLst>
              <a:ext uri="{FF2B5EF4-FFF2-40B4-BE49-F238E27FC236}">
                <a16:creationId xmlns:a16="http://schemas.microsoft.com/office/drawing/2014/main" id="{8E315859-DD1A-E202-B31E-DBC38B5949D1}"/>
              </a:ext>
            </a:extLst>
          </p:cNvPr>
          <p:cNvSpPr/>
          <p:nvPr/>
        </p:nvSpPr>
        <p:spPr>
          <a:xfrm>
            <a:off x="5158024" y="505193"/>
            <a:ext cx="1758073" cy="2172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7BF5CEAC-82F9-C769-59D6-8F8B8D7F473A}"/>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Sneak paths (2)</a:t>
            </a:r>
          </a:p>
        </p:txBody>
      </p:sp>
      <p:pic>
        <p:nvPicPr>
          <p:cNvPr id="4" name="Picture 3" descr="A diagram of a circuit diagram&#10;&#10;AI-generated content may be incorrect.">
            <a:extLst>
              <a:ext uri="{FF2B5EF4-FFF2-40B4-BE49-F238E27FC236}">
                <a16:creationId xmlns:a16="http://schemas.microsoft.com/office/drawing/2014/main" id="{CA4061FF-D2DE-42D5-B813-0AD6D7CD705A}"/>
              </a:ext>
            </a:extLst>
          </p:cNvPr>
          <p:cNvPicPr>
            <a:picLocks noChangeAspect="1"/>
          </p:cNvPicPr>
          <p:nvPr/>
        </p:nvPicPr>
        <p:blipFill>
          <a:blip r:embed="rId4"/>
          <a:srcRect r="57371"/>
          <a:stretch/>
        </p:blipFill>
        <p:spPr>
          <a:xfrm>
            <a:off x="2629797" y="1356427"/>
            <a:ext cx="2575249" cy="2430645"/>
          </a:xfrm>
          <a:prstGeom prst="rect">
            <a:avLst/>
          </a:prstGeom>
        </p:spPr>
      </p:pic>
      <p:pic>
        <p:nvPicPr>
          <p:cNvPr id="5" name="Picture 4" descr="A close up of a sign&#10;&#10;AI-generated content may be incorrect.">
            <a:extLst>
              <a:ext uri="{FF2B5EF4-FFF2-40B4-BE49-F238E27FC236}">
                <a16:creationId xmlns:a16="http://schemas.microsoft.com/office/drawing/2014/main" id="{00CDB28B-DF7A-3A3D-A7F2-9D9928B92CA8}"/>
              </a:ext>
            </a:extLst>
          </p:cNvPr>
          <p:cNvPicPr>
            <a:picLocks noChangeAspect="1"/>
          </p:cNvPicPr>
          <p:nvPr/>
        </p:nvPicPr>
        <p:blipFill>
          <a:blip r:embed="rId5"/>
          <a:stretch>
            <a:fillRect/>
          </a:stretch>
        </p:blipFill>
        <p:spPr>
          <a:xfrm>
            <a:off x="4814579" y="1464433"/>
            <a:ext cx="745510" cy="1769876"/>
          </a:xfrm>
          <a:prstGeom prst="rect">
            <a:avLst/>
          </a:prstGeom>
        </p:spPr>
      </p:pic>
      <p:pic>
        <p:nvPicPr>
          <p:cNvPr id="7" name="Picture 6" descr="A close up of a text&#10;&#10;AI-generated content may be incorrect.">
            <a:extLst>
              <a:ext uri="{FF2B5EF4-FFF2-40B4-BE49-F238E27FC236}">
                <a16:creationId xmlns:a16="http://schemas.microsoft.com/office/drawing/2014/main" id="{6BDF7964-3D67-321C-6152-EB5CDB1EA415}"/>
              </a:ext>
            </a:extLst>
          </p:cNvPr>
          <p:cNvPicPr>
            <a:picLocks noChangeAspect="1"/>
          </p:cNvPicPr>
          <p:nvPr/>
        </p:nvPicPr>
        <p:blipFill>
          <a:blip r:embed="rId6"/>
          <a:srcRect t="2481"/>
          <a:stretch/>
        </p:blipFill>
        <p:spPr>
          <a:xfrm>
            <a:off x="2672860" y="3393830"/>
            <a:ext cx="1834663" cy="600307"/>
          </a:xfrm>
          <a:prstGeom prst="rect">
            <a:avLst/>
          </a:prstGeom>
        </p:spPr>
      </p:pic>
      <p:sp>
        <p:nvSpPr>
          <p:cNvPr id="8" name="TextBox 7">
            <a:extLst>
              <a:ext uri="{FF2B5EF4-FFF2-40B4-BE49-F238E27FC236}">
                <a16:creationId xmlns:a16="http://schemas.microsoft.com/office/drawing/2014/main" id="{B7D39875-1318-7FFC-5F37-B3B2A8391F6B}"/>
              </a:ext>
            </a:extLst>
          </p:cNvPr>
          <p:cNvSpPr txBox="1"/>
          <p:nvPr/>
        </p:nvSpPr>
        <p:spPr>
          <a:xfrm>
            <a:off x="6400800" y="2202417"/>
            <a:ext cx="1629508" cy="738664"/>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Make a drawing of where the current flows</a:t>
            </a:r>
          </a:p>
        </p:txBody>
      </p:sp>
    </p:spTree>
    <p:extLst>
      <p:ext uri="{BB962C8B-B14F-4D97-AF65-F5344CB8AC3E}">
        <p14:creationId xmlns:p14="http://schemas.microsoft.com/office/powerpoint/2010/main" val="3972504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A6B27-530A-F6F0-CEA1-F5124E1DB1DC}"/>
            </a:ext>
          </a:extLst>
        </p:cNvPr>
        <p:cNvGrpSpPr/>
        <p:nvPr/>
      </p:nvGrpSpPr>
      <p:grpSpPr>
        <a:xfrm>
          <a:off x="0" y="0"/>
          <a:ext cx="0" cy="0"/>
          <a:chOff x="0" y="0"/>
          <a:chExt cx="0" cy="0"/>
        </a:xfrm>
      </p:grpSpPr>
      <p:pic>
        <p:nvPicPr>
          <p:cNvPr id="3" name="Picture 2" descr="A diagram of electrical circuits&#10;&#10;AI-generated content may be incorrect.">
            <a:extLst>
              <a:ext uri="{FF2B5EF4-FFF2-40B4-BE49-F238E27FC236}">
                <a16:creationId xmlns:a16="http://schemas.microsoft.com/office/drawing/2014/main" id="{BBB3D835-A579-2132-B354-46CCAB4168BF}"/>
              </a:ext>
            </a:extLst>
          </p:cNvPr>
          <p:cNvPicPr>
            <a:picLocks noChangeAspect="1"/>
          </p:cNvPicPr>
          <p:nvPr/>
        </p:nvPicPr>
        <p:blipFill>
          <a:blip r:embed="rId3"/>
          <a:srcRect l="8842" t="14446" r="70857" b="27291"/>
          <a:stretch/>
        </p:blipFill>
        <p:spPr>
          <a:xfrm rot="5400000">
            <a:off x="499138" y="1690873"/>
            <a:ext cx="1577947" cy="1567545"/>
          </a:xfrm>
          <a:prstGeom prst="rect">
            <a:avLst/>
          </a:prstGeom>
        </p:spPr>
      </p:pic>
      <p:sp>
        <p:nvSpPr>
          <p:cNvPr id="14" name="Rectangle 13">
            <a:extLst>
              <a:ext uri="{FF2B5EF4-FFF2-40B4-BE49-F238E27FC236}">
                <a16:creationId xmlns:a16="http://schemas.microsoft.com/office/drawing/2014/main" id="{4EC034F3-118E-34A1-81C2-82A62AF064FD}"/>
              </a:ext>
            </a:extLst>
          </p:cNvPr>
          <p:cNvSpPr/>
          <p:nvPr/>
        </p:nvSpPr>
        <p:spPr>
          <a:xfrm>
            <a:off x="5158024" y="505193"/>
            <a:ext cx="1758073" cy="2172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22D31D9C-DDC2-31D6-677E-2BD9E9CAA3FE}"/>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Sneak paths (3)</a:t>
            </a:r>
          </a:p>
        </p:txBody>
      </p:sp>
      <p:pic>
        <p:nvPicPr>
          <p:cNvPr id="4" name="Picture 3" descr="A diagram of a circuit diagram&#10;&#10;AI-generated content may be incorrect.">
            <a:extLst>
              <a:ext uri="{FF2B5EF4-FFF2-40B4-BE49-F238E27FC236}">
                <a16:creationId xmlns:a16="http://schemas.microsoft.com/office/drawing/2014/main" id="{CFE70D4B-4321-6E45-F075-8EC0CE527297}"/>
              </a:ext>
            </a:extLst>
          </p:cNvPr>
          <p:cNvPicPr>
            <a:picLocks noChangeAspect="1"/>
          </p:cNvPicPr>
          <p:nvPr/>
        </p:nvPicPr>
        <p:blipFill>
          <a:blip r:embed="rId4"/>
          <a:stretch>
            <a:fillRect/>
          </a:stretch>
        </p:blipFill>
        <p:spPr>
          <a:xfrm>
            <a:off x="2629797" y="1356427"/>
            <a:ext cx="6041077" cy="2430645"/>
          </a:xfrm>
          <a:prstGeom prst="rect">
            <a:avLst/>
          </a:prstGeom>
        </p:spPr>
      </p:pic>
    </p:spTree>
    <p:extLst>
      <p:ext uri="{BB962C8B-B14F-4D97-AF65-F5344CB8AC3E}">
        <p14:creationId xmlns:p14="http://schemas.microsoft.com/office/powerpoint/2010/main" val="2076745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B95A1-E6A9-7F8F-F29F-912CC5B52F1A}"/>
            </a:ext>
          </a:extLst>
        </p:cNvPr>
        <p:cNvGrpSpPr/>
        <p:nvPr/>
      </p:nvGrpSpPr>
      <p:grpSpPr>
        <a:xfrm>
          <a:off x="0" y="0"/>
          <a:ext cx="0" cy="0"/>
          <a:chOff x="0" y="0"/>
          <a:chExt cx="0" cy="0"/>
        </a:xfrm>
      </p:grpSpPr>
      <p:pic>
        <p:nvPicPr>
          <p:cNvPr id="3" name="Picture 2" descr="A diagram of electrical circuits&#10;&#10;AI-generated content may be incorrect.">
            <a:extLst>
              <a:ext uri="{FF2B5EF4-FFF2-40B4-BE49-F238E27FC236}">
                <a16:creationId xmlns:a16="http://schemas.microsoft.com/office/drawing/2014/main" id="{DB09FAEF-6B15-7209-A09E-E35DD8C2CEB6}"/>
              </a:ext>
            </a:extLst>
          </p:cNvPr>
          <p:cNvPicPr>
            <a:picLocks noChangeAspect="1"/>
          </p:cNvPicPr>
          <p:nvPr/>
        </p:nvPicPr>
        <p:blipFill>
          <a:blip r:embed="rId3"/>
          <a:srcRect r="28779" b="27291"/>
          <a:stretch/>
        </p:blipFill>
        <p:spPr>
          <a:xfrm>
            <a:off x="1521894" y="1173115"/>
            <a:ext cx="5535657" cy="1956192"/>
          </a:xfrm>
          <a:prstGeom prst="rect">
            <a:avLst/>
          </a:prstGeom>
        </p:spPr>
      </p:pic>
      <p:sp>
        <p:nvSpPr>
          <p:cNvPr id="14" name="Rectangle 13">
            <a:extLst>
              <a:ext uri="{FF2B5EF4-FFF2-40B4-BE49-F238E27FC236}">
                <a16:creationId xmlns:a16="http://schemas.microsoft.com/office/drawing/2014/main" id="{06C550EF-672A-1139-6EAA-398F593818FC}"/>
              </a:ext>
            </a:extLst>
          </p:cNvPr>
          <p:cNvSpPr/>
          <p:nvPr/>
        </p:nvSpPr>
        <p:spPr>
          <a:xfrm>
            <a:off x="5158024" y="505193"/>
            <a:ext cx="1758073" cy="2172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B983F6D2-0008-9E5F-27DF-F6A025F8BFF2}"/>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Sneak paths (4)</a:t>
            </a:r>
          </a:p>
        </p:txBody>
      </p:sp>
      <p:sp>
        <p:nvSpPr>
          <p:cNvPr id="17" name="TextBox 16">
            <a:extLst>
              <a:ext uri="{FF2B5EF4-FFF2-40B4-BE49-F238E27FC236}">
                <a16:creationId xmlns:a16="http://schemas.microsoft.com/office/drawing/2014/main" id="{1E059D3A-2A43-E946-7D6F-12D81267A076}"/>
              </a:ext>
            </a:extLst>
          </p:cNvPr>
          <p:cNvSpPr txBox="1"/>
          <p:nvPr/>
        </p:nvSpPr>
        <p:spPr>
          <a:xfrm>
            <a:off x="2286000" y="3231096"/>
            <a:ext cx="4572000" cy="954107"/>
          </a:xfrm>
          <a:prstGeom prst="rect">
            <a:avLst/>
          </a:prstGeom>
          <a:noFill/>
        </p:spPr>
        <p:txBody>
          <a:bodyPr wrap="square">
            <a:spAutoFit/>
          </a:bodyPr>
          <a:lstStyle/>
          <a:p>
            <a:pPr algn="ctr"/>
            <a:r>
              <a:rPr lang="en-US" sz="1400" dirty="0"/>
              <a:t>Sneak-paths in crossbars are unintended current pathways that occur in memory array architectures.</a:t>
            </a:r>
          </a:p>
          <a:p>
            <a:pPr algn="ctr"/>
            <a:endParaRPr lang="en-US" sz="1400" dirty="0"/>
          </a:p>
          <a:p>
            <a:pPr algn="ctr"/>
            <a:r>
              <a:rPr lang="en-US" sz="1400" dirty="0"/>
              <a:t>Solutions: </a:t>
            </a:r>
            <a:r>
              <a:rPr lang="en-US" sz="1400" b="1" dirty="0"/>
              <a:t>diodes</a:t>
            </a:r>
            <a:r>
              <a:rPr lang="en-US" sz="1400" dirty="0"/>
              <a:t> or </a:t>
            </a:r>
            <a:r>
              <a:rPr lang="en-US" sz="1400" b="1" dirty="0"/>
              <a:t>1T1R structures</a:t>
            </a:r>
          </a:p>
        </p:txBody>
      </p:sp>
    </p:spTree>
    <p:extLst>
      <p:ext uri="{BB962C8B-B14F-4D97-AF65-F5344CB8AC3E}">
        <p14:creationId xmlns:p14="http://schemas.microsoft.com/office/powerpoint/2010/main" val="196964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25038-CB8F-9070-C4BB-4DB8F0ED872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B60B6CC-53C5-D699-7180-0C7F6AD1DFA2}"/>
              </a:ext>
            </a:extLst>
          </p:cNvPr>
          <p:cNvSpPr txBox="1"/>
          <p:nvPr/>
        </p:nvSpPr>
        <p:spPr>
          <a:xfrm>
            <a:off x="689588" y="1071326"/>
            <a:ext cx="8307905" cy="107721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What is the primary advantage of in-memory computing.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 a typical crossbar implementation of a neural network, where are the synaptic weights physically represented?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What are the benefits of spiking neural nets over analog neural nets?</a:t>
            </a:r>
          </a:p>
        </p:txBody>
      </p:sp>
      <p:sp>
        <p:nvSpPr>
          <p:cNvPr id="2" name="Rectangle 2">
            <a:extLst>
              <a:ext uri="{FF2B5EF4-FFF2-40B4-BE49-F238E27FC236}">
                <a16:creationId xmlns:a16="http://schemas.microsoft.com/office/drawing/2014/main" id="{4E0A809B-6D4C-D93A-1E47-15301F526568}"/>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Questions</a:t>
            </a:r>
          </a:p>
        </p:txBody>
      </p:sp>
    </p:spTree>
    <p:extLst>
      <p:ext uri="{BB962C8B-B14F-4D97-AF65-F5344CB8AC3E}">
        <p14:creationId xmlns:p14="http://schemas.microsoft.com/office/powerpoint/2010/main" val="242683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3F1AF-3E4A-0537-C0EF-AAFB8EFB8F7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EE118EF6-19AA-FC9B-3374-B13CC1A75FED}"/>
              </a:ext>
            </a:extLst>
          </p:cNvPr>
          <p:cNvSpPr txBox="1">
            <a:spLocks noChangeArrowheads="1"/>
          </p:cNvSpPr>
          <p:nvPr/>
        </p:nvSpPr>
        <p:spPr>
          <a:xfrm>
            <a:off x="0" y="1210935"/>
            <a:ext cx="9144000" cy="464344"/>
          </a:xfrm>
          <a:prstGeom prst="rect">
            <a:avLst/>
          </a:prstGeom>
        </p:spPr>
        <p:txBody>
          <a:bodyPr vert="horz" lIns="68580" tIns="34290" rIns="68580" bIns="34290" rtlCol="0" anchor="b">
            <a:normAutofit fontScale="77500" lnSpcReduction="2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4500" dirty="0">
                <a:solidFill>
                  <a:schemeClr val="accent1">
                    <a:lumMod val="75000"/>
                  </a:schemeClr>
                </a:solidFill>
                <a:ea typeface="ＭＳ Ｐゴシック" panose="020B0600070205080204" pitchFamily="34" charset="-128"/>
              </a:rPr>
              <a:t>How can we accelerate an algorithm?</a:t>
            </a:r>
          </a:p>
        </p:txBody>
      </p:sp>
      <p:sp>
        <p:nvSpPr>
          <p:cNvPr id="7" name="TextBox 6">
            <a:extLst>
              <a:ext uri="{FF2B5EF4-FFF2-40B4-BE49-F238E27FC236}">
                <a16:creationId xmlns:a16="http://schemas.microsoft.com/office/drawing/2014/main" id="{E22CB94E-9CF6-68C9-0965-A366AF11DBFA}"/>
              </a:ext>
            </a:extLst>
          </p:cNvPr>
          <p:cNvSpPr txBox="1"/>
          <p:nvPr/>
        </p:nvSpPr>
        <p:spPr>
          <a:xfrm>
            <a:off x="0" y="1684431"/>
            <a:ext cx="9144000" cy="369332"/>
          </a:xfrm>
          <a:prstGeom prst="rect">
            <a:avLst/>
          </a:prstGeom>
          <a:noFill/>
        </p:spPr>
        <p:txBody>
          <a:bodyPr wrap="square">
            <a:spAutoFit/>
          </a:bodyPr>
          <a:lstStyle/>
          <a:p>
            <a:pPr algn="ctr"/>
            <a:r>
              <a:rPr lang="en-US" altLang="en-US" sz="1800" dirty="0">
                <a:solidFill>
                  <a:schemeClr val="accent1">
                    <a:lumMod val="75000"/>
                  </a:schemeClr>
                </a:solidFill>
                <a:latin typeface="Arial" panose="020B0604020202020204" pitchFamily="34" charset="0"/>
                <a:ea typeface="ＭＳ Ｐゴシック" panose="020B0600070205080204" pitchFamily="34" charset="-128"/>
                <a:cs typeface="Arial" panose="020B0604020202020204" pitchFamily="34" charset="0"/>
              </a:rPr>
              <a:t>Or in other words: solve a problem as fast as possible?</a:t>
            </a:r>
          </a:p>
        </p:txBody>
      </p:sp>
      <p:pic>
        <p:nvPicPr>
          <p:cNvPr id="9" name="Picture 8" descr="A diagram of data processing&#10;&#10;AI-generated content may be incorrect.">
            <a:extLst>
              <a:ext uri="{FF2B5EF4-FFF2-40B4-BE49-F238E27FC236}">
                <a16:creationId xmlns:a16="http://schemas.microsoft.com/office/drawing/2014/main" id="{3F4D6EC1-F7A1-758A-C91F-03E80C52DACC}"/>
              </a:ext>
            </a:extLst>
          </p:cNvPr>
          <p:cNvPicPr>
            <a:picLocks noChangeAspect="1"/>
          </p:cNvPicPr>
          <p:nvPr/>
        </p:nvPicPr>
        <p:blipFill>
          <a:blip r:embed="rId3"/>
          <a:stretch>
            <a:fillRect/>
          </a:stretch>
        </p:blipFill>
        <p:spPr>
          <a:xfrm>
            <a:off x="2664244" y="2247332"/>
            <a:ext cx="3815512" cy="1833891"/>
          </a:xfrm>
          <a:prstGeom prst="rect">
            <a:avLst/>
          </a:prstGeom>
        </p:spPr>
      </p:pic>
    </p:spTree>
    <p:extLst>
      <p:ext uri="{BB962C8B-B14F-4D97-AF65-F5344CB8AC3E}">
        <p14:creationId xmlns:p14="http://schemas.microsoft.com/office/powerpoint/2010/main" val="355193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BBCEB-F326-B788-FC05-BCEB8CC2583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10782235-A89D-D6AA-2B7F-8C5857E1F88B}"/>
              </a:ext>
            </a:extLst>
          </p:cNvPr>
          <p:cNvSpPr txBox="1">
            <a:spLocks noChangeArrowheads="1"/>
          </p:cNvSpPr>
          <p:nvPr/>
        </p:nvSpPr>
        <p:spPr>
          <a:xfrm>
            <a:off x="0" y="2107406"/>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Neuromorphic chips</a:t>
            </a:r>
          </a:p>
        </p:txBody>
      </p:sp>
    </p:spTree>
    <p:extLst>
      <p:ext uri="{BB962C8B-B14F-4D97-AF65-F5344CB8AC3E}">
        <p14:creationId xmlns:p14="http://schemas.microsoft.com/office/powerpoint/2010/main" val="2641294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3F231-E4E0-BF81-847C-F30A39BE976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2E0BE17-DB9A-3A52-5B26-94D7C14CD95C}"/>
              </a:ext>
            </a:extLst>
          </p:cNvPr>
          <p:cNvSpPr txBox="1"/>
          <p:nvPr/>
        </p:nvSpPr>
        <p:spPr>
          <a:xfrm>
            <a:off x="396509" y="1071326"/>
            <a:ext cx="8255121"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Neuromorphic chips are specialized hardware designed to mimic the structure and function of the human brain. </a:t>
            </a:r>
          </a:p>
        </p:txBody>
      </p:sp>
      <p:sp>
        <p:nvSpPr>
          <p:cNvPr id="2" name="Rectangle 2">
            <a:extLst>
              <a:ext uri="{FF2B5EF4-FFF2-40B4-BE49-F238E27FC236}">
                <a16:creationId xmlns:a16="http://schemas.microsoft.com/office/drawing/2014/main" id="{E730DDAA-6EDF-16B1-DF86-B3EB882C79DC}"/>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What are neuromorphic chips?</a:t>
            </a:r>
          </a:p>
        </p:txBody>
      </p:sp>
      <p:sp>
        <p:nvSpPr>
          <p:cNvPr id="9" name="TextBox 8">
            <a:extLst>
              <a:ext uri="{FF2B5EF4-FFF2-40B4-BE49-F238E27FC236}">
                <a16:creationId xmlns:a16="http://schemas.microsoft.com/office/drawing/2014/main" id="{A1C6D674-69C7-6023-6340-F33636509E02}"/>
              </a:ext>
            </a:extLst>
          </p:cNvPr>
          <p:cNvSpPr txBox="1"/>
          <p:nvPr/>
        </p:nvSpPr>
        <p:spPr>
          <a:xfrm>
            <a:off x="0" y="2163961"/>
            <a:ext cx="9144000" cy="1323439"/>
          </a:xfrm>
          <a:prstGeom prst="rect">
            <a:avLst/>
          </a:prstGeom>
          <a:noFill/>
        </p:spPr>
        <p:txBody>
          <a:bodyPr wrap="square">
            <a:spAutoFit/>
          </a:bodyPr>
          <a:lstStyle/>
          <a:p>
            <a:pPr algn="ctr"/>
            <a:r>
              <a:rPr lang="en-US" sz="1600" dirty="0">
                <a:solidFill>
                  <a:srgbClr val="FF0000"/>
                </a:solidFill>
                <a:latin typeface="Arial" panose="020B0604020202020204" pitchFamily="34" charset="0"/>
                <a:cs typeface="Arial" panose="020B0604020202020204" pitchFamily="34" charset="0"/>
              </a:rPr>
              <a:t>What neuromorphic HW would you build?</a:t>
            </a:r>
          </a:p>
          <a:p>
            <a:pPr algn="ctr"/>
            <a:r>
              <a:rPr lang="en-US" sz="1600" dirty="0">
                <a:solidFill>
                  <a:srgbClr val="FF0000"/>
                </a:solidFill>
                <a:latin typeface="Arial" panose="020B0604020202020204" pitchFamily="34" charset="0"/>
                <a:cs typeface="Arial" panose="020B0604020202020204" pitchFamily="34" charset="0"/>
              </a:rPr>
              <a:t>What are characteristics one would like to see in such HW?</a:t>
            </a:r>
          </a:p>
          <a:p>
            <a:pPr algn="ctr"/>
            <a:r>
              <a:rPr lang="en-US" sz="1600" dirty="0">
                <a:solidFill>
                  <a:srgbClr val="FF0000"/>
                </a:solidFill>
                <a:latin typeface="Arial" panose="020B0604020202020204" pitchFamily="34" charset="0"/>
                <a:cs typeface="Arial" panose="020B0604020202020204" pitchFamily="34" charset="0"/>
              </a:rPr>
              <a:t>Compute? Communication? Memory?</a:t>
            </a:r>
          </a:p>
          <a:p>
            <a:pPr algn="ctr"/>
            <a:r>
              <a:rPr lang="en-US" sz="1600" dirty="0">
                <a:solidFill>
                  <a:srgbClr val="FF0000"/>
                </a:solidFill>
                <a:latin typeface="Arial" panose="020B0604020202020204" pitchFamily="34" charset="0"/>
                <a:cs typeface="Arial" panose="020B0604020202020204" pitchFamily="34" charset="0"/>
              </a:rPr>
              <a:t>Do we need neuromorphic HW at all? If so, for what?</a:t>
            </a:r>
          </a:p>
          <a:p>
            <a:pPr algn="ctr"/>
            <a:r>
              <a:rPr lang="en-US" sz="1600" dirty="0">
                <a:solidFill>
                  <a:srgbClr val="FF0000"/>
                </a:solidFill>
                <a:latin typeface="Arial" panose="020B0604020202020204" pitchFamily="34" charset="0"/>
                <a:cs typeface="Arial" panose="020B0604020202020204" pitchFamily="34" charset="0"/>
              </a:rPr>
              <a:t>Why not do everything in software?</a:t>
            </a:r>
          </a:p>
        </p:txBody>
      </p:sp>
    </p:spTree>
    <p:extLst>
      <p:ext uri="{BB962C8B-B14F-4D97-AF65-F5344CB8AC3E}">
        <p14:creationId xmlns:p14="http://schemas.microsoft.com/office/powerpoint/2010/main" val="206837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E81F9-2E42-76DE-77F3-A124683362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6A33072-F276-5FCF-5B3B-ED8DF0E7633D}"/>
              </a:ext>
            </a:extLst>
          </p:cNvPr>
          <p:cNvSpPr txBox="1"/>
          <p:nvPr/>
        </p:nvSpPr>
        <p:spPr>
          <a:xfrm>
            <a:off x="396510" y="990406"/>
            <a:ext cx="6441612" cy="107721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Neuromorphic chips are specialized hardware designed to mimic the structure and function of the human brain. Unlike traditional computing architectures, these chips are built to process information in ways similar to biological neural networks.</a:t>
            </a:r>
          </a:p>
        </p:txBody>
      </p:sp>
      <p:sp>
        <p:nvSpPr>
          <p:cNvPr id="2" name="Rectangle 2">
            <a:extLst>
              <a:ext uri="{FF2B5EF4-FFF2-40B4-BE49-F238E27FC236}">
                <a16:creationId xmlns:a16="http://schemas.microsoft.com/office/drawing/2014/main" id="{394F2284-CBE9-227E-339A-ADBD96900DD4}"/>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What are neuromorphic chips?</a:t>
            </a:r>
          </a:p>
        </p:txBody>
      </p:sp>
      <p:pic>
        <p:nvPicPr>
          <p:cNvPr id="5" name="Picture 4" descr="A close-up of a device&#10;&#10;AI-generated content may be incorrect.">
            <a:extLst>
              <a:ext uri="{FF2B5EF4-FFF2-40B4-BE49-F238E27FC236}">
                <a16:creationId xmlns:a16="http://schemas.microsoft.com/office/drawing/2014/main" id="{3FE6BCA1-F428-39D7-A148-181722BFE2C1}"/>
              </a:ext>
            </a:extLst>
          </p:cNvPr>
          <p:cNvPicPr>
            <a:picLocks noChangeAspect="1"/>
          </p:cNvPicPr>
          <p:nvPr/>
        </p:nvPicPr>
        <p:blipFill>
          <a:blip r:embed="rId3"/>
          <a:stretch>
            <a:fillRect/>
          </a:stretch>
        </p:blipFill>
        <p:spPr>
          <a:xfrm>
            <a:off x="2738702" y="2303256"/>
            <a:ext cx="2788727" cy="209043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DD77561-84F3-C514-C987-2019DB94B2D5}"/>
              </a:ext>
            </a:extLst>
          </p:cNvPr>
          <p:cNvPicPr>
            <a:picLocks noChangeAspect="1"/>
          </p:cNvPicPr>
          <p:nvPr/>
        </p:nvPicPr>
        <p:blipFill>
          <a:blip r:embed="rId4"/>
          <a:stretch>
            <a:fillRect/>
          </a:stretch>
        </p:blipFill>
        <p:spPr>
          <a:xfrm>
            <a:off x="6838122" y="1031330"/>
            <a:ext cx="1909368" cy="3505188"/>
          </a:xfrm>
          <a:prstGeom prst="rect">
            <a:avLst/>
          </a:prstGeom>
        </p:spPr>
      </p:pic>
      <p:sp>
        <p:nvSpPr>
          <p:cNvPr id="6" name="TextBox 5">
            <a:extLst>
              <a:ext uri="{FF2B5EF4-FFF2-40B4-BE49-F238E27FC236}">
                <a16:creationId xmlns:a16="http://schemas.microsoft.com/office/drawing/2014/main" id="{775B56B5-44B2-7280-CCDA-1A9F30042380}"/>
              </a:ext>
            </a:extLst>
          </p:cNvPr>
          <p:cNvSpPr txBox="1"/>
          <p:nvPr/>
        </p:nvSpPr>
        <p:spPr>
          <a:xfrm>
            <a:off x="753264" y="2240242"/>
            <a:ext cx="1909368" cy="2123658"/>
          </a:xfrm>
          <a:prstGeom prst="rect">
            <a:avLst/>
          </a:prstGeom>
          <a:noFill/>
        </p:spPr>
        <p:txBody>
          <a:bodyPr wrap="square">
            <a:spAutoFit/>
          </a:bodyPr>
          <a:lstStyle/>
          <a:p>
            <a:pPr marL="171450" indent="-171450">
              <a:buFont typeface="Arial" panose="020B0604020202020204" pitchFamily="34" charset="0"/>
              <a:buChar char="•"/>
            </a:pPr>
            <a:r>
              <a:rPr lang="en-US" sz="1200" dirty="0" err="1">
                <a:latin typeface="Arial" panose="020B0604020202020204" pitchFamily="34" charset="0"/>
                <a:cs typeface="Arial" panose="020B0604020202020204" pitchFamily="34" charset="0"/>
              </a:rPr>
              <a:t>Cerebras</a:t>
            </a:r>
            <a:r>
              <a:rPr lang="en-US" sz="1200" dirty="0">
                <a:latin typeface="Arial" panose="020B0604020202020204" pitchFamily="34" charset="0"/>
                <a:cs typeface="Arial" panose="020B0604020202020204" pitchFamily="34" charset="0"/>
              </a:rPr>
              <a:t> WSE-3</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300-millimeter wafer</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4 trillion transistors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TSMC 5nm</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57x larger than an NVIDIA H100</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Accelerate AI workloads, particularly training and inference of large language models.</a:t>
            </a:r>
          </a:p>
        </p:txBody>
      </p:sp>
      <p:sp>
        <p:nvSpPr>
          <p:cNvPr id="8" name="TextBox 7">
            <a:extLst>
              <a:ext uri="{FF2B5EF4-FFF2-40B4-BE49-F238E27FC236}">
                <a16:creationId xmlns:a16="http://schemas.microsoft.com/office/drawing/2014/main" id="{93EF46C0-0747-8BFC-38ED-7FAA74A843D2}"/>
              </a:ext>
            </a:extLst>
          </p:cNvPr>
          <p:cNvSpPr txBox="1"/>
          <p:nvPr/>
        </p:nvSpPr>
        <p:spPr>
          <a:xfrm>
            <a:off x="5603499" y="2932739"/>
            <a:ext cx="1506417" cy="738664"/>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Not considered a neuromorphic chip</a:t>
            </a:r>
          </a:p>
        </p:txBody>
      </p:sp>
    </p:spTree>
    <p:extLst>
      <p:ext uri="{BB962C8B-B14F-4D97-AF65-F5344CB8AC3E}">
        <p14:creationId xmlns:p14="http://schemas.microsoft.com/office/powerpoint/2010/main" val="3215226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DD44C-1407-D25D-01D0-2F48ED800D6A}"/>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2F52825D-0187-8B61-E53B-8B91E1FBEAA9}"/>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Key characteristics of all neuromorphic chips</a:t>
            </a:r>
          </a:p>
        </p:txBody>
      </p:sp>
      <p:sp>
        <p:nvSpPr>
          <p:cNvPr id="10" name="TextBox 9">
            <a:extLst>
              <a:ext uri="{FF2B5EF4-FFF2-40B4-BE49-F238E27FC236}">
                <a16:creationId xmlns:a16="http://schemas.microsoft.com/office/drawing/2014/main" id="{56548946-5CF4-ABF5-EB3C-C95B880B1801}"/>
              </a:ext>
            </a:extLst>
          </p:cNvPr>
          <p:cNvSpPr txBox="1"/>
          <p:nvPr/>
        </p:nvSpPr>
        <p:spPr>
          <a:xfrm>
            <a:off x="109950" y="1246119"/>
            <a:ext cx="3659001" cy="2970044"/>
          </a:xfrm>
          <a:prstGeom prst="rect">
            <a:avLst/>
          </a:prstGeom>
          <a:noFill/>
        </p:spPr>
        <p:txBody>
          <a:bodyPr wrap="square">
            <a:spAutoFit/>
          </a:bodyPr>
          <a:lstStyle/>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Parallel processing </a:t>
            </a:r>
            <a:r>
              <a:rPr lang="en-US" sz="1100" dirty="0">
                <a:latin typeface="Arial" panose="020B0604020202020204" pitchFamily="34" charset="0"/>
                <a:cs typeface="Arial" panose="020B0604020202020204" pitchFamily="34" charset="0"/>
              </a:rPr>
              <a:t>- Unlike traditional Von Neumann computing where processing and memory are separate, neuromorphic chips integrate computation and memory in the same physical structures (similar to how brain cells work).</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Event-driven computation </a:t>
            </a:r>
            <a:r>
              <a:rPr lang="en-US" sz="1100" dirty="0">
                <a:latin typeface="Arial" panose="020B0604020202020204" pitchFamily="34" charset="0"/>
                <a:cs typeface="Arial" panose="020B0604020202020204" pitchFamily="34" charset="0"/>
              </a:rPr>
              <a:t>- Most neuromorphic chips operate based on events or "spikes" rather than continuous clock cycles, making them more energy-efficient by only consuming power when processing information.</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Adaptability</a:t>
            </a:r>
            <a:r>
              <a:rPr lang="en-US" sz="1100" dirty="0">
                <a:latin typeface="Arial" panose="020B0604020202020204" pitchFamily="34" charset="0"/>
                <a:cs typeface="Arial" panose="020B0604020202020204" pitchFamily="34" charset="0"/>
              </a:rPr>
              <a:t> - Many neuromorphic designs incorporate on-chip learning mechanisms that allow synaptic connections to strengthen or weaken based on activity patterns.</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Distributed memory </a:t>
            </a:r>
            <a:r>
              <a:rPr lang="en-US" sz="1100" dirty="0">
                <a:latin typeface="Arial" panose="020B0604020202020204" pitchFamily="34" charset="0"/>
                <a:cs typeface="Arial" panose="020B0604020202020204" pitchFamily="34" charset="0"/>
              </a:rPr>
              <a:t>- Information is stored across the network in the connection strengths between neurons, rather than in a centralized memory unit.</a:t>
            </a:r>
          </a:p>
        </p:txBody>
      </p:sp>
      <p:pic>
        <p:nvPicPr>
          <p:cNvPr id="3" name="Picture 2" descr="A table with text on it&#10;&#10;AI-generated content may be incorrect.">
            <a:extLst>
              <a:ext uri="{FF2B5EF4-FFF2-40B4-BE49-F238E27FC236}">
                <a16:creationId xmlns:a16="http://schemas.microsoft.com/office/drawing/2014/main" id="{4BA478A8-871E-C60F-0B96-77101EA342C7}"/>
              </a:ext>
            </a:extLst>
          </p:cNvPr>
          <p:cNvPicPr>
            <a:picLocks noChangeAspect="1"/>
          </p:cNvPicPr>
          <p:nvPr/>
        </p:nvPicPr>
        <p:blipFill>
          <a:blip r:embed="rId3"/>
          <a:stretch>
            <a:fillRect/>
          </a:stretch>
        </p:blipFill>
        <p:spPr>
          <a:xfrm>
            <a:off x="3827567" y="1321597"/>
            <a:ext cx="5316433" cy="2819088"/>
          </a:xfrm>
          <a:prstGeom prst="rect">
            <a:avLst/>
          </a:prstGeom>
        </p:spPr>
      </p:pic>
    </p:spTree>
    <p:extLst>
      <p:ext uri="{BB962C8B-B14F-4D97-AF65-F5344CB8AC3E}">
        <p14:creationId xmlns:p14="http://schemas.microsoft.com/office/powerpoint/2010/main" val="2784765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66BCB-17AE-5B77-295D-25A7AEF0072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A5ED6F-1872-54CA-B5FF-FE7F18EAC17C}"/>
              </a:ext>
            </a:extLst>
          </p:cNvPr>
          <p:cNvSpPr txBox="1"/>
          <p:nvPr/>
        </p:nvSpPr>
        <p:spPr>
          <a:xfrm>
            <a:off x="396510" y="1071326"/>
            <a:ext cx="8044105" cy="2554545"/>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Implement neurons directly in silicon (</a:t>
            </a:r>
            <a:r>
              <a:rPr lang="en-US" sz="1600" dirty="0" err="1">
                <a:latin typeface="Arial" panose="020B0604020202020204" pitchFamily="34" charset="0"/>
                <a:cs typeface="Arial" panose="020B0604020202020204" pitchFamily="34" charset="0"/>
              </a:rPr>
              <a:t>Loihi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TrueNorth</a:t>
            </a:r>
            <a:r>
              <a:rPr lang="en-US" sz="1600" dirty="0">
                <a:latin typeface="Arial" panose="020B0604020202020204" pitchFamily="34" charset="0"/>
                <a:cs typeface="Arial" panose="020B0604020202020204" pitchFamily="34" charset="0"/>
              </a:rPr>
              <a:t>, etc.)</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Simulate neurons with specialized processors (</a:t>
            </a:r>
            <a:r>
              <a:rPr lang="en-US" sz="1600" dirty="0" err="1">
                <a:latin typeface="Arial" panose="020B0604020202020204" pitchFamily="34" charset="0"/>
                <a:cs typeface="Arial" panose="020B0604020202020204" pitchFamily="34" charset="0"/>
              </a:rPr>
              <a:t>SpiNNaker</a:t>
            </a:r>
            <a:r>
              <a:rPr lang="en-US" sz="16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Analog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Digital</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Mixed-signal</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FF0000"/>
                </a:solidFill>
                <a:latin typeface="Arial" panose="020B0604020202020204" pitchFamily="34" charset="0"/>
                <a:cs typeface="Arial" panose="020B0604020202020204" pitchFamily="34" charset="0"/>
              </a:rPr>
              <a:t>What is a key building block for directly implementing neurons on silicon in many modern neuromorphic chips?</a:t>
            </a:r>
          </a:p>
          <a:p>
            <a:pPr marL="285750" indent="-285750">
              <a:buFont typeface="Arial" panose="020B0604020202020204" pitchFamily="34" charset="0"/>
              <a:buChar char="•"/>
            </a:pPr>
            <a:r>
              <a:rPr lang="en-US" sz="1600" dirty="0">
                <a:solidFill>
                  <a:srgbClr val="FF0000"/>
                </a:solidFill>
                <a:latin typeface="Arial" panose="020B0604020202020204" pitchFamily="34" charset="0"/>
                <a:cs typeface="Arial" panose="020B0604020202020204" pitchFamily="34" charset="0"/>
              </a:rPr>
              <a:t>Can you draw a generic architecture diagram of a neuromorphic chip?</a:t>
            </a:r>
            <a:endParaRPr lang="en-US" sz="1200" dirty="0">
              <a:solidFill>
                <a:srgbClr val="FF0000"/>
              </a:solidFill>
              <a:latin typeface="Arial" panose="020B060402020202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82C4A5E7-61DD-6F5C-9406-0594EBB8CF91}"/>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What are the different approaches?</a:t>
            </a:r>
          </a:p>
        </p:txBody>
      </p:sp>
    </p:spTree>
    <p:extLst>
      <p:ext uri="{BB962C8B-B14F-4D97-AF65-F5344CB8AC3E}">
        <p14:creationId xmlns:p14="http://schemas.microsoft.com/office/powerpoint/2010/main" val="1121951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3B19E-45E5-2DC6-FA1F-1DAE2B5F925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564B7A9C-910C-E6D1-73F6-A67809F1AFD1}"/>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The usual trade-offs…!</a:t>
            </a:r>
          </a:p>
        </p:txBody>
      </p:sp>
      <p:sp>
        <p:nvSpPr>
          <p:cNvPr id="10" name="Left-Right Arrow 9">
            <a:extLst>
              <a:ext uri="{FF2B5EF4-FFF2-40B4-BE49-F238E27FC236}">
                <a16:creationId xmlns:a16="http://schemas.microsoft.com/office/drawing/2014/main" id="{50419E13-5E04-F6D3-4BDA-D1F2A4376DDF}"/>
              </a:ext>
            </a:extLst>
          </p:cNvPr>
          <p:cNvSpPr/>
          <p:nvPr/>
        </p:nvSpPr>
        <p:spPr>
          <a:xfrm>
            <a:off x="1957753" y="2571750"/>
            <a:ext cx="5228493" cy="26230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51A124-1E77-7560-F4D8-53A02D0D6086}"/>
              </a:ext>
            </a:extLst>
          </p:cNvPr>
          <p:cNvSpPr txBox="1"/>
          <p:nvPr/>
        </p:nvSpPr>
        <p:spPr>
          <a:xfrm>
            <a:off x="1509553" y="2901457"/>
            <a:ext cx="896399" cy="276999"/>
          </a:xfrm>
          <a:prstGeom prst="rect">
            <a:avLst/>
          </a:prstGeom>
          <a:noFill/>
        </p:spPr>
        <p:txBody>
          <a:bodyPr wrap="none" rtlCol="0">
            <a:spAutoFit/>
          </a:bodyPr>
          <a:lstStyle/>
          <a:p>
            <a:pPr algn="r"/>
            <a:r>
              <a:rPr lang="en-US" sz="1200" b="1" dirty="0">
                <a:latin typeface="Arial" panose="020B0604020202020204" pitchFamily="34" charset="0"/>
                <a:cs typeface="Arial" panose="020B0604020202020204" pitchFamily="34" charset="0"/>
              </a:rPr>
              <a:t>Flexibility</a:t>
            </a:r>
          </a:p>
        </p:txBody>
      </p:sp>
      <p:sp>
        <p:nvSpPr>
          <p:cNvPr id="12" name="TextBox 11">
            <a:extLst>
              <a:ext uri="{FF2B5EF4-FFF2-40B4-BE49-F238E27FC236}">
                <a16:creationId xmlns:a16="http://schemas.microsoft.com/office/drawing/2014/main" id="{FBC1EB51-4CB0-A30C-FAFE-1D0E1EDC6645}"/>
              </a:ext>
            </a:extLst>
          </p:cNvPr>
          <p:cNvSpPr txBox="1"/>
          <p:nvPr/>
        </p:nvSpPr>
        <p:spPr>
          <a:xfrm>
            <a:off x="6547445" y="2901458"/>
            <a:ext cx="1122423"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Performance</a:t>
            </a:r>
          </a:p>
        </p:txBody>
      </p:sp>
      <p:sp>
        <p:nvSpPr>
          <p:cNvPr id="13" name="TextBox 12">
            <a:extLst>
              <a:ext uri="{FF2B5EF4-FFF2-40B4-BE49-F238E27FC236}">
                <a16:creationId xmlns:a16="http://schemas.microsoft.com/office/drawing/2014/main" id="{E30EB040-C267-FEAE-2864-8E18FA740F3C}"/>
              </a:ext>
            </a:extLst>
          </p:cNvPr>
          <p:cNvSpPr txBox="1"/>
          <p:nvPr/>
        </p:nvSpPr>
        <p:spPr>
          <a:xfrm>
            <a:off x="6547445" y="1871255"/>
            <a:ext cx="1292341"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IBM’s </a:t>
            </a:r>
            <a:r>
              <a:rPr lang="en-US" sz="1200" dirty="0" err="1">
                <a:latin typeface="Arial" panose="020B0604020202020204" pitchFamily="34" charset="0"/>
                <a:cs typeface="Arial" panose="020B0604020202020204" pitchFamily="34" charset="0"/>
              </a:rPr>
              <a:t>TrueNorth</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IBM’s </a:t>
            </a:r>
            <a:r>
              <a:rPr lang="en-US" sz="1200" dirty="0" err="1">
                <a:latin typeface="Arial" panose="020B0604020202020204" pitchFamily="34" charset="0"/>
                <a:cs typeface="Arial" panose="020B0604020202020204" pitchFamily="34" charset="0"/>
              </a:rPr>
              <a:t>NorthPole</a:t>
            </a:r>
            <a:endParaRPr lang="en-US" sz="1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346567A-BD33-8FF6-1FAB-195BD7375345}"/>
              </a:ext>
            </a:extLst>
          </p:cNvPr>
          <p:cNvSpPr txBox="1"/>
          <p:nvPr/>
        </p:nvSpPr>
        <p:spPr>
          <a:xfrm>
            <a:off x="1600654" y="1932522"/>
            <a:ext cx="925253"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SpiNNaker</a:t>
            </a:r>
            <a:endParaRPr lang="en-US"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6AE548D-747D-427E-F427-DCE663904864}"/>
              </a:ext>
            </a:extLst>
          </p:cNvPr>
          <p:cNvSpPr txBox="1"/>
          <p:nvPr/>
        </p:nvSpPr>
        <p:spPr>
          <a:xfrm>
            <a:off x="4197516" y="1594255"/>
            <a:ext cx="1156086" cy="830997"/>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Akida</a:t>
            </a:r>
          </a:p>
          <a:p>
            <a:r>
              <a:rPr lang="en-US" sz="1200" dirty="0" err="1">
                <a:latin typeface="Arial" panose="020B0604020202020204" pitchFamily="34" charset="0"/>
                <a:cs typeface="Arial" panose="020B0604020202020204" pitchFamily="34" charset="0"/>
              </a:rPr>
              <a:t>Loihi</a:t>
            </a:r>
            <a:endParaRPr lang="en-US" sz="1200" dirty="0">
              <a:latin typeface="Arial" panose="020B0604020202020204" pitchFamily="34" charset="0"/>
              <a:cs typeface="Arial" panose="020B0604020202020204" pitchFamily="34" charset="0"/>
            </a:endParaRPr>
          </a:p>
          <a:p>
            <a:r>
              <a:rPr lang="en-US" sz="1200" dirty="0" err="1">
                <a:latin typeface="Arial" panose="020B0604020202020204" pitchFamily="34" charset="0"/>
                <a:cs typeface="Arial" panose="020B0604020202020204" pitchFamily="34" charset="0"/>
              </a:rPr>
              <a:t>Loihi</a:t>
            </a:r>
            <a:r>
              <a:rPr lang="en-US" sz="1200" dirty="0">
                <a:latin typeface="Arial" panose="020B0604020202020204" pitchFamily="34" charset="0"/>
                <a:cs typeface="Arial" panose="020B0604020202020204" pitchFamily="34" charset="0"/>
              </a:rPr>
              <a:t>/2</a:t>
            </a:r>
          </a:p>
          <a:p>
            <a:r>
              <a:rPr lang="en-US" sz="1200" dirty="0" err="1">
                <a:latin typeface="Arial" panose="020B0604020202020204" pitchFamily="34" charset="0"/>
                <a:cs typeface="Arial" panose="020B0604020202020204" pitchFamily="34" charset="0"/>
              </a:rPr>
              <a:t>BrainScaleS</a:t>
            </a:r>
            <a:r>
              <a:rPr lang="en-US" sz="1200" dirty="0">
                <a:latin typeface="Arial" panose="020B0604020202020204" pitchFamily="34" charset="0"/>
                <a:cs typeface="Arial" panose="020B0604020202020204" pitchFamily="34" charset="0"/>
              </a:rPr>
              <a:t>/2</a:t>
            </a:r>
          </a:p>
        </p:txBody>
      </p:sp>
      <p:sp>
        <p:nvSpPr>
          <p:cNvPr id="16" name="TextBox 15">
            <a:extLst>
              <a:ext uri="{FF2B5EF4-FFF2-40B4-BE49-F238E27FC236}">
                <a16:creationId xmlns:a16="http://schemas.microsoft.com/office/drawing/2014/main" id="{C97E0CE3-7953-5985-E770-C58D75705B7C}"/>
              </a:ext>
            </a:extLst>
          </p:cNvPr>
          <p:cNvSpPr txBox="1"/>
          <p:nvPr/>
        </p:nvSpPr>
        <p:spPr>
          <a:xfrm>
            <a:off x="2603624" y="3133742"/>
            <a:ext cx="1481496" cy="1384995"/>
          </a:xfrm>
          <a:prstGeom prst="rect">
            <a:avLst/>
          </a:prstGeom>
          <a:noFill/>
          <a:ln>
            <a:solidFill>
              <a:schemeClr val="tx1"/>
            </a:solidFill>
          </a:ln>
        </p:spPr>
        <p:txBody>
          <a:bodyPr wrap="none" rtlCol="0">
            <a:spAutoFit/>
          </a:bodyPr>
          <a:lstStyle/>
          <a:p>
            <a:r>
              <a:rPr lang="en-US" sz="1200" b="1" dirty="0">
                <a:latin typeface="Arial" panose="020B0604020202020204" pitchFamily="34" charset="0"/>
                <a:cs typeface="Arial" panose="020B0604020202020204" pitchFamily="34" charset="0"/>
              </a:rPr>
              <a:t>Other trade-offs: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Power</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Reliability</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Programmability</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On-chip learning</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Cost</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Scalability</a:t>
            </a:r>
          </a:p>
        </p:txBody>
      </p:sp>
      <p:sp>
        <p:nvSpPr>
          <p:cNvPr id="17" name="TextBox 16">
            <a:extLst>
              <a:ext uri="{FF2B5EF4-FFF2-40B4-BE49-F238E27FC236}">
                <a16:creationId xmlns:a16="http://schemas.microsoft.com/office/drawing/2014/main" id="{5D918586-C6AC-3A41-3CDA-7106C323C165}"/>
              </a:ext>
            </a:extLst>
          </p:cNvPr>
          <p:cNvSpPr txBox="1"/>
          <p:nvPr/>
        </p:nvSpPr>
        <p:spPr>
          <a:xfrm>
            <a:off x="6547445" y="3133742"/>
            <a:ext cx="1957587" cy="1015663"/>
          </a:xfrm>
          <a:prstGeom prst="rect">
            <a:avLst/>
          </a:prstGeom>
          <a:noFill/>
        </p:spPr>
        <p:txBody>
          <a:bodyPr wrap="none" rtlCol="0">
            <a:spAutoFit/>
          </a:bodyPr>
          <a:lstStyle/>
          <a:p>
            <a:r>
              <a:rPr lang="en-US" sz="1200" dirty="0">
                <a:solidFill>
                  <a:schemeClr val="accent2"/>
                </a:solidFill>
                <a:latin typeface="Arial" panose="020B0604020202020204" pitchFamily="34" charset="0"/>
                <a:cs typeface="Arial" panose="020B0604020202020204" pitchFamily="34" charset="0"/>
              </a:rPr>
              <a:t>More analog circuits</a:t>
            </a:r>
          </a:p>
          <a:p>
            <a:endParaRPr lang="en-US" sz="1200" dirty="0">
              <a:solidFill>
                <a:schemeClr val="accent2"/>
              </a:solidFill>
              <a:latin typeface="Arial" panose="020B0604020202020204" pitchFamily="34" charset="0"/>
              <a:cs typeface="Arial" panose="020B0604020202020204" pitchFamily="34" charset="0"/>
            </a:endParaRPr>
          </a:p>
          <a:p>
            <a:r>
              <a:rPr lang="en-US" sz="1200" dirty="0">
                <a:solidFill>
                  <a:schemeClr val="accent2"/>
                </a:solidFill>
                <a:latin typeface="Arial" panose="020B0604020202020204" pitchFamily="34" charset="0"/>
                <a:cs typeface="Arial" panose="020B0604020202020204" pitchFamily="34" charset="0"/>
              </a:rPr>
              <a:t>But:</a:t>
            </a:r>
          </a:p>
          <a:p>
            <a:pPr marL="171450" indent="-171450">
              <a:buFont typeface="Arial" panose="020B0604020202020204" pitchFamily="34" charset="0"/>
              <a:buChar char="•"/>
            </a:pPr>
            <a:r>
              <a:rPr lang="en-US" sz="1200" dirty="0">
                <a:solidFill>
                  <a:schemeClr val="accent2"/>
                </a:solidFill>
                <a:latin typeface="Arial" panose="020B0604020202020204" pitchFamily="34" charset="0"/>
                <a:cs typeface="Arial" panose="020B0604020202020204" pitchFamily="34" charset="0"/>
              </a:rPr>
              <a:t>Digital backend needed</a:t>
            </a:r>
          </a:p>
          <a:p>
            <a:pPr marL="171450" indent="-171450">
              <a:buFont typeface="Arial" panose="020B0604020202020204" pitchFamily="34" charset="0"/>
              <a:buChar char="•"/>
            </a:pPr>
            <a:r>
              <a:rPr lang="en-US" sz="1200" dirty="0">
                <a:solidFill>
                  <a:schemeClr val="accent2"/>
                </a:solidFill>
                <a:latin typeface="Arial" panose="020B0604020202020204" pitchFamily="34" charset="0"/>
                <a:cs typeface="Arial" panose="020B0604020202020204" pitchFamily="34" charset="0"/>
              </a:rPr>
              <a:t>DAC/ADC</a:t>
            </a:r>
          </a:p>
        </p:txBody>
      </p:sp>
      <p:sp>
        <p:nvSpPr>
          <p:cNvPr id="18" name="TextBox 17">
            <a:extLst>
              <a:ext uri="{FF2B5EF4-FFF2-40B4-BE49-F238E27FC236}">
                <a16:creationId xmlns:a16="http://schemas.microsoft.com/office/drawing/2014/main" id="{C06EFEE6-5D8E-D256-1D72-14BCAC36A1E2}"/>
              </a:ext>
            </a:extLst>
          </p:cNvPr>
          <p:cNvSpPr txBox="1"/>
          <p:nvPr/>
        </p:nvSpPr>
        <p:spPr>
          <a:xfrm>
            <a:off x="913598" y="3133742"/>
            <a:ext cx="1497526" cy="276999"/>
          </a:xfrm>
          <a:prstGeom prst="rect">
            <a:avLst/>
          </a:prstGeom>
          <a:noFill/>
        </p:spPr>
        <p:txBody>
          <a:bodyPr wrap="none" rtlCol="0">
            <a:spAutoFit/>
          </a:bodyPr>
          <a:lstStyle/>
          <a:p>
            <a:pPr algn="r"/>
            <a:r>
              <a:rPr lang="en-US" sz="1200" dirty="0">
                <a:solidFill>
                  <a:schemeClr val="accent2"/>
                </a:solidFill>
                <a:latin typeface="Arial" panose="020B0604020202020204" pitchFamily="34" charset="0"/>
                <a:cs typeface="Arial" panose="020B0604020202020204" pitchFamily="34" charset="0"/>
              </a:rPr>
              <a:t>More digital circuits</a:t>
            </a:r>
          </a:p>
        </p:txBody>
      </p:sp>
      <p:sp>
        <p:nvSpPr>
          <p:cNvPr id="19" name="TextBox 18">
            <a:extLst>
              <a:ext uri="{FF2B5EF4-FFF2-40B4-BE49-F238E27FC236}">
                <a16:creationId xmlns:a16="http://schemas.microsoft.com/office/drawing/2014/main" id="{24CA2219-D733-347C-2A88-859C8CF0AC61}"/>
              </a:ext>
            </a:extLst>
          </p:cNvPr>
          <p:cNvSpPr txBox="1"/>
          <p:nvPr/>
        </p:nvSpPr>
        <p:spPr>
          <a:xfrm>
            <a:off x="3280620" y="1055792"/>
            <a:ext cx="2582758" cy="276999"/>
          </a:xfrm>
          <a:prstGeom prst="rect">
            <a:avLst/>
          </a:prstGeom>
          <a:noFill/>
        </p:spPr>
        <p:txBody>
          <a:bodyPr wrap="none" rtlCol="0">
            <a:spAutoFit/>
          </a:bodyPr>
          <a:lstStyle/>
          <a:p>
            <a:r>
              <a:rPr lang="en-US" sz="1200" dirty="0">
                <a:solidFill>
                  <a:srgbClr val="FF0000"/>
                </a:solidFill>
                <a:latin typeface="Arial" panose="020B0604020202020204" pitchFamily="34" charset="0"/>
                <a:cs typeface="Arial" panose="020B0604020202020204" pitchFamily="34" charset="0"/>
              </a:rPr>
              <a:t>Why not do everything in software?</a:t>
            </a:r>
          </a:p>
        </p:txBody>
      </p:sp>
      <p:pic>
        <p:nvPicPr>
          <p:cNvPr id="21" name="Picture 20" descr="A diagram of a circuit&#10;&#10;AI-generated content may be incorrect.">
            <a:extLst>
              <a:ext uri="{FF2B5EF4-FFF2-40B4-BE49-F238E27FC236}">
                <a16:creationId xmlns:a16="http://schemas.microsoft.com/office/drawing/2014/main" id="{CCE7295E-BF0D-5E29-9463-82087EBC276E}"/>
              </a:ext>
            </a:extLst>
          </p:cNvPr>
          <p:cNvPicPr>
            <a:picLocks noChangeAspect="1"/>
          </p:cNvPicPr>
          <p:nvPr/>
        </p:nvPicPr>
        <p:blipFill>
          <a:blip r:embed="rId3"/>
          <a:stretch>
            <a:fillRect/>
          </a:stretch>
        </p:blipFill>
        <p:spPr>
          <a:xfrm>
            <a:off x="4323992" y="3141477"/>
            <a:ext cx="2059219" cy="1000192"/>
          </a:xfrm>
          <a:prstGeom prst="rect">
            <a:avLst/>
          </a:prstGeom>
          <a:ln>
            <a:solidFill>
              <a:schemeClr val="tx1"/>
            </a:solidFill>
          </a:ln>
        </p:spPr>
      </p:pic>
      <p:sp>
        <p:nvSpPr>
          <p:cNvPr id="23" name="TextBox 22">
            <a:extLst>
              <a:ext uri="{FF2B5EF4-FFF2-40B4-BE49-F238E27FC236}">
                <a16:creationId xmlns:a16="http://schemas.microsoft.com/office/drawing/2014/main" id="{BBDEA10F-704D-E9E4-0772-913BF0AE1B0F}"/>
              </a:ext>
            </a:extLst>
          </p:cNvPr>
          <p:cNvSpPr txBox="1"/>
          <p:nvPr/>
        </p:nvSpPr>
        <p:spPr>
          <a:xfrm>
            <a:off x="4374807" y="4372655"/>
            <a:ext cx="1957587" cy="184666"/>
          </a:xfrm>
          <a:prstGeom prst="rect">
            <a:avLst/>
          </a:prstGeom>
          <a:noFill/>
        </p:spPr>
        <p:txBody>
          <a:bodyPr wrap="square">
            <a:spAutoFit/>
          </a:bodyPr>
          <a:lstStyle/>
          <a:p>
            <a:pPr algn="ctr"/>
            <a:r>
              <a:rPr lang="en-US" sz="600" dirty="0">
                <a:latin typeface="Arial" panose="020B0604020202020204" pitchFamily="34" charset="0"/>
                <a:cs typeface="Arial" panose="020B0604020202020204" pitchFamily="34" charset="0"/>
              </a:rPr>
              <a:t>DOI: 10.1109/TCSI.2010.2089556</a:t>
            </a:r>
          </a:p>
        </p:txBody>
      </p:sp>
      <p:sp>
        <p:nvSpPr>
          <p:cNvPr id="24" name="TextBox 23">
            <a:extLst>
              <a:ext uri="{FF2B5EF4-FFF2-40B4-BE49-F238E27FC236}">
                <a16:creationId xmlns:a16="http://schemas.microsoft.com/office/drawing/2014/main" id="{6CB8ECE4-3B85-F981-4556-D3FB52C5BE33}"/>
              </a:ext>
            </a:extLst>
          </p:cNvPr>
          <p:cNvSpPr txBox="1"/>
          <p:nvPr/>
        </p:nvSpPr>
        <p:spPr>
          <a:xfrm>
            <a:off x="4852854" y="4151228"/>
            <a:ext cx="926857" cy="276999"/>
          </a:xfrm>
          <a:prstGeom prst="rect">
            <a:avLst/>
          </a:prstGeom>
          <a:noFill/>
        </p:spPr>
        <p:txBody>
          <a:bodyPr wrap="none" rtlCol="0">
            <a:spAutoFit/>
          </a:bodyPr>
          <a:lstStyle/>
          <a:p>
            <a:pPr algn="r"/>
            <a:r>
              <a:rPr lang="en-US" sz="1200" dirty="0">
                <a:solidFill>
                  <a:schemeClr val="accent2"/>
                </a:solidFill>
                <a:latin typeface="Arial" panose="020B0604020202020204" pitchFamily="34" charset="0"/>
                <a:cs typeface="Arial" panose="020B0604020202020204" pitchFamily="34" charset="0"/>
              </a:rPr>
              <a:t>LIF neuron</a:t>
            </a:r>
          </a:p>
        </p:txBody>
      </p:sp>
    </p:spTree>
    <p:extLst>
      <p:ext uri="{BB962C8B-B14F-4D97-AF65-F5344CB8AC3E}">
        <p14:creationId xmlns:p14="http://schemas.microsoft.com/office/powerpoint/2010/main" val="2073022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52F7E-CE47-FEA2-683F-8E8C12E3C82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ACE7639-FABC-0280-D7C4-4D7968302D5F}"/>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sp>
        <p:nvSpPr>
          <p:cNvPr id="6" name="Rectangle 2">
            <a:extLst>
              <a:ext uri="{FF2B5EF4-FFF2-40B4-BE49-F238E27FC236}">
                <a16:creationId xmlns:a16="http://schemas.microsoft.com/office/drawing/2014/main" id="{0FDD1769-6AAF-BFF1-3546-3ED002D28F57}"/>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Neuromorphic computing ecosystem</a:t>
            </a:r>
          </a:p>
        </p:txBody>
      </p:sp>
      <p:pic>
        <p:nvPicPr>
          <p:cNvPr id="3" name="Picture 2" descr="A diagram of a computer chip&#10;&#10;AI-generated content may be incorrect.">
            <a:extLst>
              <a:ext uri="{FF2B5EF4-FFF2-40B4-BE49-F238E27FC236}">
                <a16:creationId xmlns:a16="http://schemas.microsoft.com/office/drawing/2014/main" id="{566339AE-B780-EBBA-2D4E-2150D33361AD}"/>
              </a:ext>
            </a:extLst>
          </p:cNvPr>
          <p:cNvPicPr>
            <a:picLocks noChangeAspect="1"/>
          </p:cNvPicPr>
          <p:nvPr/>
        </p:nvPicPr>
        <p:blipFill>
          <a:blip r:embed="rId4"/>
          <a:stretch>
            <a:fillRect/>
          </a:stretch>
        </p:blipFill>
        <p:spPr>
          <a:xfrm>
            <a:off x="2171300" y="1006903"/>
            <a:ext cx="5236436" cy="3436034"/>
          </a:xfrm>
          <a:prstGeom prst="rect">
            <a:avLst/>
          </a:prstGeom>
        </p:spPr>
      </p:pic>
    </p:spTree>
    <p:extLst>
      <p:ext uri="{BB962C8B-B14F-4D97-AF65-F5344CB8AC3E}">
        <p14:creationId xmlns:p14="http://schemas.microsoft.com/office/powerpoint/2010/main" val="322709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727E7-15E4-8B3A-15B3-4C0808EC435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6C30569-3B57-14AB-7DC5-335F381C9E82}"/>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Key building block: the crossbar</a:t>
            </a:r>
          </a:p>
        </p:txBody>
      </p:sp>
      <p:sp>
        <p:nvSpPr>
          <p:cNvPr id="4" name="TextBox 3">
            <a:extLst>
              <a:ext uri="{FF2B5EF4-FFF2-40B4-BE49-F238E27FC236}">
                <a16:creationId xmlns:a16="http://schemas.microsoft.com/office/drawing/2014/main" id="{F3548D45-3A60-22D6-A718-FD515E484478}"/>
              </a:ext>
            </a:extLst>
          </p:cNvPr>
          <p:cNvSpPr txBox="1"/>
          <p:nvPr/>
        </p:nvSpPr>
        <p:spPr>
          <a:xfrm>
            <a:off x="304801" y="1027166"/>
            <a:ext cx="5908430" cy="2708434"/>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Crossbar arrays provide the critical architecture for efficiently implementing synaptic connections between neurons.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Why?</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Efficient matrix-vector multiplication</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In-memory computing</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Implementation of synaptic weights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Parallel processing</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Integration with emerging technologies</a:t>
            </a:r>
            <a:endParaRPr lang="en-US" dirty="0">
              <a:latin typeface="Arial" panose="020B0604020202020204" pitchFamily="34" charset="0"/>
              <a:cs typeface="Arial" panose="020B0604020202020204" pitchFamily="34" charset="0"/>
            </a:endParaRPr>
          </a:p>
        </p:txBody>
      </p:sp>
      <p:pic>
        <p:nvPicPr>
          <p:cNvPr id="5" name="Picture 4" descr="A diagram of a network diagram&#10;&#10;AI-generated content may be incorrect.">
            <a:extLst>
              <a:ext uri="{FF2B5EF4-FFF2-40B4-BE49-F238E27FC236}">
                <a16:creationId xmlns:a16="http://schemas.microsoft.com/office/drawing/2014/main" id="{F4EFA3D3-4A0B-FD91-100E-3993944D687B}"/>
              </a:ext>
            </a:extLst>
          </p:cNvPr>
          <p:cNvPicPr>
            <a:picLocks noChangeAspect="1"/>
          </p:cNvPicPr>
          <p:nvPr/>
        </p:nvPicPr>
        <p:blipFill>
          <a:blip r:embed="rId3"/>
          <a:stretch>
            <a:fillRect/>
          </a:stretch>
        </p:blipFill>
        <p:spPr>
          <a:xfrm>
            <a:off x="5651908" y="1491510"/>
            <a:ext cx="2868916" cy="1520435"/>
          </a:xfrm>
          <a:prstGeom prst="rect">
            <a:avLst/>
          </a:prstGeom>
        </p:spPr>
      </p:pic>
      <p:pic>
        <p:nvPicPr>
          <p:cNvPr id="8" name="Picture 7" descr="A diagram of a computer chip&#10;&#10;AI-generated content may be incorrect.">
            <a:extLst>
              <a:ext uri="{FF2B5EF4-FFF2-40B4-BE49-F238E27FC236}">
                <a16:creationId xmlns:a16="http://schemas.microsoft.com/office/drawing/2014/main" id="{A0E3CB3A-E8FD-65FF-63D4-497472E87EFA}"/>
              </a:ext>
            </a:extLst>
          </p:cNvPr>
          <p:cNvPicPr>
            <a:picLocks noChangeAspect="1"/>
          </p:cNvPicPr>
          <p:nvPr/>
        </p:nvPicPr>
        <p:blipFill>
          <a:blip r:embed="rId4"/>
          <a:stretch>
            <a:fillRect/>
          </a:stretch>
        </p:blipFill>
        <p:spPr>
          <a:xfrm>
            <a:off x="4994031" y="2755088"/>
            <a:ext cx="2182546" cy="1961023"/>
          </a:xfrm>
          <a:prstGeom prst="rect">
            <a:avLst/>
          </a:prstGeom>
        </p:spPr>
      </p:pic>
      <p:sp>
        <p:nvSpPr>
          <p:cNvPr id="9" name="TextBox 8">
            <a:extLst>
              <a:ext uri="{FF2B5EF4-FFF2-40B4-BE49-F238E27FC236}">
                <a16:creationId xmlns:a16="http://schemas.microsoft.com/office/drawing/2014/main" id="{65A5078C-26BD-3F9C-CB21-022C61101A45}"/>
              </a:ext>
            </a:extLst>
          </p:cNvPr>
          <p:cNvSpPr txBox="1"/>
          <p:nvPr/>
        </p:nvSpPr>
        <p:spPr>
          <a:xfrm>
            <a:off x="7026033" y="3602418"/>
            <a:ext cx="1305165"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Generic diagram?</a:t>
            </a:r>
          </a:p>
        </p:txBody>
      </p:sp>
    </p:spTree>
    <p:extLst>
      <p:ext uri="{BB962C8B-B14F-4D97-AF65-F5344CB8AC3E}">
        <p14:creationId xmlns:p14="http://schemas.microsoft.com/office/powerpoint/2010/main" val="3404126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BD9DF-23F2-6945-80EA-4E77D20557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A6C82A8-6C11-5C0B-B9A5-4ACAE1E650C3}"/>
              </a:ext>
            </a:extLst>
          </p:cNvPr>
          <p:cNvSpPr txBox="1"/>
          <p:nvPr/>
        </p:nvSpPr>
        <p:spPr>
          <a:xfrm>
            <a:off x="2342644" y="4536518"/>
            <a:ext cx="4572000"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hlinkClick r:id="rId3"/>
              </a:rPr>
              <a:t>https://doi.org/10.1038/s41467-025-57352-1</a:t>
            </a:r>
            <a:r>
              <a:rPr lang="en-US" sz="1200" dirty="0">
                <a:latin typeface="Arial" panose="020B0604020202020204" pitchFamily="34" charset="0"/>
                <a:cs typeface="Arial" panose="020B0604020202020204" pitchFamily="34" charset="0"/>
              </a:rPr>
              <a:t> </a:t>
            </a:r>
          </a:p>
        </p:txBody>
      </p:sp>
      <p:pic>
        <p:nvPicPr>
          <p:cNvPr id="14" name="Picture 13" descr="A diagram of a computer program&#10;&#10;AI-generated content may be incorrect.">
            <a:extLst>
              <a:ext uri="{FF2B5EF4-FFF2-40B4-BE49-F238E27FC236}">
                <a16:creationId xmlns:a16="http://schemas.microsoft.com/office/drawing/2014/main" id="{80709436-124E-02C3-E0C7-3271E80F8465}"/>
              </a:ext>
            </a:extLst>
          </p:cNvPr>
          <p:cNvPicPr>
            <a:picLocks noChangeAspect="1"/>
          </p:cNvPicPr>
          <p:nvPr/>
        </p:nvPicPr>
        <p:blipFill>
          <a:blip r:embed="rId4"/>
          <a:stretch>
            <a:fillRect/>
          </a:stretch>
        </p:blipFill>
        <p:spPr>
          <a:xfrm>
            <a:off x="1712337" y="570294"/>
            <a:ext cx="5832613" cy="4002911"/>
          </a:xfrm>
          <a:prstGeom prst="rect">
            <a:avLst/>
          </a:prstGeom>
        </p:spPr>
      </p:pic>
      <p:sp>
        <p:nvSpPr>
          <p:cNvPr id="16" name="TextBox 15">
            <a:extLst>
              <a:ext uri="{FF2B5EF4-FFF2-40B4-BE49-F238E27FC236}">
                <a16:creationId xmlns:a16="http://schemas.microsoft.com/office/drawing/2014/main" id="{3BACCA10-01D5-6FAF-4159-8E8916B3DAFE}"/>
              </a:ext>
            </a:extLst>
          </p:cNvPr>
          <p:cNvSpPr txBox="1"/>
          <p:nvPr/>
        </p:nvSpPr>
        <p:spPr>
          <a:xfrm>
            <a:off x="7072438" y="1660318"/>
            <a:ext cx="1958272" cy="461665"/>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Backpropagation through time (BPTT)</a:t>
            </a:r>
          </a:p>
        </p:txBody>
      </p:sp>
      <p:sp>
        <p:nvSpPr>
          <p:cNvPr id="2" name="Rectangle 2">
            <a:extLst>
              <a:ext uri="{FF2B5EF4-FFF2-40B4-BE49-F238E27FC236}">
                <a16:creationId xmlns:a16="http://schemas.microsoft.com/office/drawing/2014/main" id="{0B9BCB05-D025-6ECD-607C-23DFCB442130}"/>
              </a:ext>
            </a:extLst>
          </p:cNvPr>
          <p:cNvSpPr txBox="1">
            <a:spLocks noChangeArrowheads="1"/>
          </p:cNvSpPr>
          <p:nvPr/>
        </p:nvSpPr>
        <p:spPr>
          <a:xfrm>
            <a:off x="226577" y="570294"/>
            <a:ext cx="1990641" cy="1642604"/>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pPr algn="l"/>
            <a:r>
              <a:rPr lang="en-US" altLang="en-US" sz="3200" dirty="0">
                <a:solidFill>
                  <a:schemeClr val="accent1">
                    <a:lumMod val="75000"/>
                  </a:schemeClr>
                </a:solidFill>
                <a:ea typeface="ＭＳ Ｐゴシック" panose="020B0600070205080204" pitchFamily="34" charset="-128"/>
              </a:rPr>
              <a:t>Programming model</a:t>
            </a:r>
          </a:p>
        </p:txBody>
      </p:sp>
    </p:spTree>
    <p:extLst>
      <p:ext uri="{BB962C8B-B14F-4D97-AF65-F5344CB8AC3E}">
        <p14:creationId xmlns:p14="http://schemas.microsoft.com/office/powerpoint/2010/main" val="3089427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6C0E3-3E70-40F6-433A-6567CF62110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3732B83-DFFC-591F-DB17-85A22ACBF16B}"/>
              </a:ext>
            </a:extLst>
          </p:cNvPr>
          <p:cNvSpPr/>
          <p:nvPr/>
        </p:nvSpPr>
        <p:spPr>
          <a:xfrm>
            <a:off x="0" y="0"/>
            <a:ext cx="9144000" cy="5143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D7EB10-FB3B-28D9-5338-DD0BFF472624}"/>
              </a:ext>
            </a:extLst>
          </p:cNvPr>
          <p:cNvSpPr txBox="1"/>
          <p:nvPr/>
        </p:nvSpPr>
        <p:spPr>
          <a:xfrm>
            <a:off x="7166690" y="4759257"/>
            <a:ext cx="4572000" cy="200055"/>
          </a:xfrm>
          <a:prstGeom prst="rect">
            <a:avLst/>
          </a:prstGeom>
          <a:noFill/>
        </p:spPr>
        <p:txBody>
          <a:bodyPr wrap="square">
            <a:spAutoFit/>
          </a:bodyPr>
          <a:lstStyle/>
          <a:p>
            <a:r>
              <a:rPr lang="en-US" sz="700" dirty="0">
                <a:latin typeface="Arial" panose="020B0604020202020204" pitchFamily="34" charset="0"/>
                <a:cs typeface="Arial" panose="020B0604020202020204" pitchFamily="34" charset="0"/>
                <a:hlinkClick r:id="rId3"/>
              </a:rPr>
              <a:t>https://doi.org/10.1038/s41467-025-57352-1</a:t>
            </a:r>
            <a:r>
              <a:rPr lang="en-US" sz="700" dirty="0">
                <a:latin typeface="Arial" panose="020B0604020202020204" pitchFamily="34" charset="0"/>
                <a:cs typeface="Arial" panose="020B0604020202020204" pitchFamily="34" charset="0"/>
              </a:rPr>
              <a:t> </a:t>
            </a:r>
          </a:p>
        </p:txBody>
      </p:sp>
      <p:pic>
        <p:nvPicPr>
          <p:cNvPr id="4" name="Picture 3" descr="A screen shot of a computer program&#10;&#10;AI-generated content may be incorrect.">
            <a:extLst>
              <a:ext uri="{FF2B5EF4-FFF2-40B4-BE49-F238E27FC236}">
                <a16:creationId xmlns:a16="http://schemas.microsoft.com/office/drawing/2014/main" id="{1DC6DAF6-7704-A94B-5E36-D8BAA42EDFC7}"/>
              </a:ext>
            </a:extLst>
          </p:cNvPr>
          <p:cNvPicPr>
            <a:picLocks noChangeAspect="1"/>
          </p:cNvPicPr>
          <p:nvPr/>
        </p:nvPicPr>
        <p:blipFill>
          <a:blip r:embed="rId4"/>
          <a:stretch>
            <a:fillRect/>
          </a:stretch>
        </p:blipFill>
        <p:spPr>
          <a:xfrm>
            <a:off x="0" y="0"/>
            <a:ext cx="5151154" cy="5143500"/>
          </a:xfrm>
          <a:prstGeom prst="rect">
            <a:avLst/>
          </a:prstGeom>
        </p:spPr>
      </p:pic>
      <p:pic>
        <p:nvPicPr>
          <p:cNvPr id="7" name="Picture 6" descr="A diagram of different types of technology&#10;&#10;AI-generated content may be incorrect.">
            <a:extLst>
              <a:ext uri="{FF2B5EF4-FFF2-40B4-BE49-F238E27FC236}">
                <a16:creationId xmlns:a16="http://schemas.microsoft.com/office/drawing/2014/main" id="{10347A0E-5B16-9F9F-2531-7F8E1D75BD7B}"/>
              </a:ext>
            </a:extLst>
          </p:cNvPr>
          <p:cNvPicPr>
            <a:picLocks noChangeAspect="1"/>
          </p:cNvPicPr>
          <p:nvPr/>
        </p:nvPicPr>
        <p:blipFill>
          <a:blip r:embed="rId5"/>
          <a:stretch>
            <a:fillRect/>
          </a:stretch>
        </p:blipFill>
        <p:spPr>
          <a:xfrm>
            <a:off x="5251369" y="1679800"/>
            <a:ext cx="3792415" cy="1883814"/>
          </a:xfrm>
          <a:prstGeom prst="rect">
            <a:avLst/>
          </a:prstGeom>
        </p:spPr>
      </p:pic>
    </p:spTree>
    <p:extLst>
      <p:ext uri="{BB962C8B-B14F-4D97-AF65-F5344CB8AC3E}">
        <p14:creationId xmlns:p14="http://schemas.microsoft.com/office/powerpoint/2010/main" val="3780780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3A346-30F1-08D1-4E09-DFF2CC6E4A4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4A85037-348F-F31D-CC96-FC4EBC08444B}"/>
              </a:ext>
            </a:extLst>
          </p:cNvPr>
          <p:cNvSpPr txBox="1">
            <a:spLocks noChangeArrowheads="1"/>
          </p:cNvSpPr>
          <p:nvPr/>
        </p:nvSpPr>
        <p:spPr>
          <a:xfrm>
            <a:off x="0" y="627334"/>
            <a:ext cx="9144000" cy="464344"/>
          </a:xfrm>
          <a:prstGeom prst="rect">
            <a:avLst/>
          </a:prstGeom>
        </p:spPr>
        <p:txBody>
          <a:bodyPr vert="horz" lIns="68580" tIns="34290" rIns="68580" bIns="34290" rtlCol="0" anchor="b">
            <a:normAutofit fontScale="77500" lnSpcReduction="2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4500" dirty="0">
                <a:solidFill>
                  <a:schemeClr val="accent1">
                    <a:lumMod val="75000"/>
                  </a:schemeClr>
                </a:solidFill>
                <a:ea typeface="ＭＳ Ｐゴシック" panose="020B0600070205080204" pitchFamily="34" charset="-128"/>
              </a:rPr>
              <a:t>How can we accelerate an algorithm?</a:t>
            </a:r>
          </a:p>
        </p:txBody>
      </p:sp>
      <p:sp>
        <p:nvSpPr>
          <p:cNvPr id="5" name="TextBox 4">
            <a:extLst>
              <a:ext uri="{FF2B5EF4-FFF2-40B4-BE49-F238E27FC236}">
                <a16:creationId xmlns:a16="http://schemas.microsoft.com/office/drawing/2014/main" id="{315CEFE8-FE63-B48E-C7E5-615AF218904F}"/>
              </a:ext>
            </a:extLst>
          </p:cNvPr>
          <p:cNvSpPr txBox="1"/>
          <p:nvPr/>
        </p:nvSpPr>
        <p:spPr>
          <a:xfrm>
            <a:off x="525353" y="1197556"/>
            <a:ext cx="8157401"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Technology scaling (but Moore’s law is flattening out)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Cache optimizations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Code optimization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Exploiting parallelism</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GPUs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TPUs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Fancier CPUs? More pipelining? Faster storage? Better networking?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HW/SW co-design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Improve the algorithm (trade time for space, approximations, etc.)</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Emerging technology</a:t>
            </a:r>
          </a:p>
        </p:txBody>
      </p:sp>
    </p:spTree>
    <p:extLst>
      <p:ext uri="{BB962C8B-B14F-4D97-AF65-F5344CB8AC3E}">
        <p14:creationId xmlns:p14="http://schemas.microsoft.com/office/powerpoint/2010/main" val="2164689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5A77F-1837-113A-B017-0A302072511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83894DC-C216-F7A6-E1B3-F7767668F373}"/>
              </a:ext>
            </a:extLst>
          </p:cNvPr>
          <p:cNvSpPr txBox="1">
            <a:spLocks noChangeArrowheads="1"/>
          </p:cNvSpPr>
          <p:nvPr/>
        </p:nvSpPr>
        <p:spPr>
          <a:xfrm>
            <a:off x="153749" y="720269"/>
            <a:ext cx="2330506" cy="930505"/>
          </a:xfrm>
          <a:prstGeom prst="rect">
            <a:avLst/>
          </a:prstGeom>
        </p:spPr>
        <p:txBody>
          <a:bodyPr vert="horz" lIns="68580" tIns="34290" rIns="68580" bIns="34290" rtlCol="0" anchor="b">
            <a:normAutofit fontScale="77500" lnSpcReduction="2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pPr algn="l"/>
            <a:r>
              <a:rPr lang="en-US" altLang="en-US" sz="3200" dirty="0">
                <a:solidFill>
                  <a:schemeClr val="accent1">
                    <a:lumMod val="75000"/>
                  </a:schemeClr>
                </a:solidFill>
                <a:ea typeface="ＭＳ Ｐゴシック" panose="020B0600070205080204" pitchFamily="34" charset="-128"/>
              </a:rPr>
              <a:t>Academic and research chips</a:t>
            </a:r>
          </a:p>
        </p:txBody>
      </p:sp>
      <p:pic>
        <p:nvPicPr>
          <p:cNvPr id="4" name="Picture 3" descr="A table with text on it&#10;&#10;AI-generated content may be incorrect.">
            <a:extLst>
              <a:ext uri="{FF2B5EF4-FFF2-40B4-BE49-F238E27FC236}">
                <a16:creationId xmlns:a16="http://schemas.microsoft.com/office/drawing/2014/main" id="{E0BCA88E-4E7C-5D3C-B9EE-36F42B7B10D1}"/>
              </a:ext>
            </a:extLst>
          </p:cNvPr>
          <p:cNvPicPr>
            <a:picLocks noChangeAspect="1"/>
          </p:cNvPicPr>
          <p:nvPr/>
        </p:nvPicPr>
        <p:blipFill>
          <a:blip r:embed="rId3"/>
          <a:stretch>
            <a:fillRect/>
          </a:stretch>
        </p:blipFill>
        <p:spPr>
          <a:xfrm>
            <a:off x="2811237" y="521936"/>
            <a:ext cx="5419316" cy="4099627"/>
          </a:xfrm>
          <a:prstGeom prst="rect">
            <a:avLst/>
          </a:prstGeom>
        </p:spPr>
      </p:pic>
    </p:spTree>
    <p:extLst>
      <p:ext uri="{BB962C8B-B14F-4D97-AF65-F5344CB8AC3E}">
        <p14:creationId xmlns:p14="http://schemas.microsoft.com/office/powerpoint/2010/main" val="3034591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6AABC-2E95-0068-4D1B-5DEC6B2CC2F3}"/>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B045F32-0C2A-0AEE-8144-494003C5359C}"/>
              </a:ext>
            </a:extLst>
          </p:cNvPr>
          <p:cNvSpPr txBox="1">
            <a:spLocks noChangeArrowheads="1"/>
          </p:cNvSpPr>
          <p:nvPr/>
        </p:nvSpPr>
        <p:spPr>
          <a:xfrm>
            <a:off x="153749" y="720269"/>
            <a:ext cx="2330506" cy="930505"/>
          </a:xfrm>
          <a:prstGeom prst="rect">
            <a:avLst/>
          </a:prstGeom>
        </p:spPr>
        <p:txBody>
          <a:bodyPr vert="horz" lIns="68580" tIns="34290" rIns="68580" bIns="34290" rtlCol="0" anchor="b">
            <a:normAutofit fontScale="62500" lnSpcReduction="2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pPr algn="l"/>
            <a:r>
              <a:rPr lang="en-US" altLang="en-US" sz="3200" dirty="0">
                <a:solidFill>
                  <a:schemeClr val="accent1">
                    <a:lumMod val="75000"/>
                  </a:schemeClr>
                </a:solidFill>
                <a:ea typeface="ＭＳ Ｐゴシック" panose="020B0600070205080204" pitchFamily="34" charset="-128"/>
              </a:rPr>
              <a:t>Commercial and emerging neuromorphic chips</a:t>
            </a:r>
          </a:p>
        </p:txBody>
      </p:sp>
      <p:pic>
        <p:nvPicPr>
          <p:cNvPr id="5" name="Picture 4" descr="A white table with black text&#10;&#10;AI-generated content may be incorrect.">
            <a:extLst>
              <a:ext uri="{FF2B5EF4-FFF2-40B4-BE49-F238E27FC236}">
                <a16:creationId xmlns:a16="http://schemas.microsoft.com/office/drawing/2014/main" id="{9C748C1E-D5A0-14AA-60C1-6B0E1FD78FDE}"/>
              </a:ext>
            </a:extLst>
          </p:cNvPr>
          <p:cNvPicPr>
            <a:picLocks noChangeAspect="1"/>
          </p:cNvPicPr>
          <p:nvPr/>
        </p:nvPicPr>
        <p:blipFill>
          <a:blip r:embed="rId3"/>
          <a:stretch>
            <a:fillRect/>
          </a:stretch>
        </p:blipFill>
        <p:spPr>
          <a:xfrm>
            <a:off x="2605634" y="720268"/>
            <a:ext cx="5805088" cy="3738443"/>
          </a:xfrm>
          <a:prstGeom prst="rect">
            <a:avLst/>
          </a:prstGeom>
        </p:spPr>
      </p:pic>
    </p:spTree>
    <p:extLst>
      <p:ext uri="{BB962C8B-B14F-4D97-AF65-F5344CB8AC3E}">
        <p14:creationId xmlns:p14="http://schemas.microsoft.com/office/powerpoint/2010/main" val="65501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34EA9-E0CE-1F91-8787-F02B7D655FD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F8B6E99-BF3C-3348-6813-BF23A36C483A}"/>
              </a:ext>
            </a:extLst>
          </p:cNvPr>
          <p:cNvPicPr>
            <a:picLocks noChangeAspect="1"/>
          </p:cNvPicPr>
          <p:nvPr/>
        </p:nvPicPr>
        <p:blipFill>
          <a:blip r:embed="rId3"/>
          <a:stretch>
            <a:fillRect/>
          </a:stretch>
        </p:blipFill>
        <p:spPr>
          <a:xfrm>
            <a:off x="251800" y="0"/>
            <a:ext cx="8640400" cy="5168879"/>
          </a:xfrm>
          <a:prstGeom prst="rect">
            <a:avLst/>
          </a:prstGeom>
        </p:spPr>
      </p:pic>
      <p:sp>
        <p:nvSpPr>
          <p:cNvPr id="7" name="TextBox 6">
            <a:extLst>
              <a:ext uri="{FF2B5EF4-FFF2-40B4-BE49-F238E27FC236}">
                <a16:creationId xmlns:a16="http://schemas.microsoft.com/office/drawing/2014/main" id="{A47B8B09-13CC-794E-3BA2-3EDF72C298E2}"/>
              </a:ext>
            </a:extLst>
          </p:cNvPr>
          <p:cNvSpPr txBox="1"/>
          <p:nvPr/>
        </p:nvSpPr>
        <p:spPr>
          <a:xfrm>
            <a:off x="1403405" y="4705386"/>
            <a:ext cx="4572000"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hlinkClick r:id="rId4"/>
              </a:rPr>
              <a:t>https://doi.org/10.3389/fnins.2022.959626</a:t>
            </a:r>
            <a:r>
              <a:rPr lang="en-US" sz="11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48283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FCDF5-DA36-D5D9-7541-1DAC67BCB14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C42FCBD2-3393-2288-FB85-B01D4C6B25E1}"/>
              </a:ext>
            </a:extLst>
          </p:cNvPr>
          <p:cNvSpPr txBox="1">
            <a:spLocks noChangeArrowheads="1"/>
          </p:cNvSpPr>
          <p:nvPr/>
        </p:nvSpPr>
        <p:spPr>
          <a:xfrm>
            <a:off x="0" y="60698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Current limitations and challenges</a:t>
            </a:r>
          </a:p>
        </p:txBody>
      </p:sp>
      <p:sp>
        <p:nvSpPr>
          <p:cNvPr id="10" name="TextBox 9">
            <a:extLst>
              <a:ext uri="{FF2B5EF4-FFF2-40B4-BE49-F238E27FC236}">
                <a16:creationId xmlns:a16="http://schemas.microsoft.com/office/drawing/2014/main" id="{4697D9F5-1F92-9797-C282-6AD7E0A0512A}"/>
              </a:ext>
            </a:extLst>
          </p:cNvPr>
          <p:cNvSpPr txBox="1"/>
          <p:nvPr/>
        </p:nvSpPr>
        <p:spPr>
          <a:xfrm>
            <a:off x="473384" y="1140589"/>
            <a:ext cx="8197232" cy="3231654"/>
          </a:xfrm>
          <a:prstGeom prst="rect">
            <a:avLst/>
          </a:prstGeom>
          <a:noFill/>
        </p:spPr>
        <p:txBody>
          <a:bodyPr wrap="square">
            <a:spAutoFit/>
          </a:bodyPr>
          <a:lstStyle/>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Programming Models</a:t>
            </a:r>
            <a:r>
              <a:rPr lang="en-US" sz="1700" dirty="0">
                <a:latin typeface="Arial" panose="020B0604020202020204" pitchFamily="34" charset="0"/>
                <a:cs typeface="Arial" panose="020B0604020202020204" pitchFamily="34" charset="0"/>
              </a:rPr>
              <a:t>: Lack of standardized programming frameworks for neuromorphic hardware</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Application Development</a:t>
            </a:r>
            <a:r>
              <a:rPr lang="en-US" sz="1700" dirty="0">
                <a:latin typeface="Arial" panose="020B0604020202020204" pitchFamily="34" charset="0"/>
                <a:cs typeface="Arial" panose="020B0604020202020204" pitchFamily="34" charset="0"/>
              </a:rPr>
              <a:t>: Limited software ecosystem compared to traditional computing</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Scaling</a:t>
            </a:r>
            <a:r>
              <a:rPr lang="en-US" sz="1700" dirty="0">
                <a:latin typeface="Arial" panose="020B0604020202020204" pitchFamily="34" charset="0"/>
                <a:cs typeface="Arial" panose="020B0604020202020204" pitchFamily="34" charset="0"/>
              </a:rPr>
              <a:t>: Challenges in scaling to human-brain levels while maintaining efficiency</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Algorithm Mapping</a:t>
            </a:r>
            <a:r>
              <a:rPr lang="en-US" sz="1700" dirty="0">
                <a:latin typeface="Arial" panose="020B0604020202020204" pitchFamily="34" charset="0"/>
                <a:cs typeface="Arial" panose="020B0604020202020204" pitchFamily="34" charset="0"/>
              </a:rPr>
              <a:t>: Difficulty in mapping existing AI algorithms to neuromorphic architectures</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Adoption</a:t>
            </a:r>
            <a:r>
              <a:rPr lang="en-US" sz="1700" dirty="0">
                <a:latin typeface="Arial" panose="020B0604020202020204" pitchFamily="34" charset="0"/>
                <a:cs typeface="Arial" panose="020B0604020202020204" pitchFamily="34" charset="0"/>
              </a:rPr>
              <a:t>: Industry adoption still in early stages outside of research applications.</a:t>
            </a:r>
          </a:p>
          <a:p>
            <a:pPr marL="285750" indent="-285750">
              <a:buFont typeface="Arial" panose="020B0604020202020204" pitchFamily="34" charset="0"/>
              <a:buChar char="•"/>
            </a:pPr>
            <a:r>
              <a:rPr lang="en-US" sz="1700" b="1" dirty="0">
                <a:latin typeface="Arial" panose="020B0604020202020204" pitchFamily="34" charset="0"/>
                <a:cs typeface="Arial" panose="020B0604020202020204" pitchFamily="34" charset="0"/>
              </a:rPr>
              <a:t>Cost</a:t>
            </a:r>
            <a:r>
              <a:rPr lang="en-US" sz="1700" dirty="0">
                <a:latin typeface="Arial" panose="020B0604020202020204" pitchFamily="34" charset="0"/>
                <a:cs typeface="Arial" panose="020B0604020202020204" pitchFamily="34" charset="0"/>
              </a:rPr>
              <a:t>: Silicon cost of large-scale applications is prohibitive. Also: most neuromorphic chips rely on SRAM, which is ~2 orders of magnitude more expensive than DRAM.</a:t>
            </a:r>
          </a:p>
        </p:txBody>
      </p:sp>
    </p:spTree>
    <p:extLst>
      <p:ext uri="{BB962C8B-B14F-4D97-AF65-F5344CB8AC3E}">
        <p14:creationId xmlns:p14="http://schemas.microsoft.com/office/powerpoint/2010/main" val="129176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BF2A7-5DAD-2576-4304-72F5055570E1}"/>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7C3C67F-98E7-1593-D4E0-86B9609CFCD0}"/>
              </a:ext>
            </a:extLst>
          </p:cNvPr>
          <p:cNvSpPr txBox="1">
            <a:spLocks noChangeArrowheads="1"/>
          </p:cNvSpPr>
          <p:nvPr/>
        </p:nvSpPr>
        <p:spPr>
          <a:xfrm>
            <a:off x="0" y="49561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Applications</a:t>
            </a:r>
          </a:p>
        </p:txBody>
      </p:sp>
      <p:sp>
        <p:nvSpPr>
          <p:cNvPr id="10" name="TextBox 9">
            <a:extLst>
              <a:ext uri="{FF2B5EF4-FFF2-40B4-BE49-F238E27FC236}">
                <a16:creationId xmlns:a16="http://schemas.microsoft.com/office/drawing/2014/main" id="{F6A86524-7A01-A001-D396-AEBB32436B86}"/>
              </a:ext>
            </a:extLst>
          </p:cNvPr>
          <p:cNvSpPr txBox="1"/>
          <p:nvPr/>
        </p:nvSpPr>
        <p:spPr>
          <a:xfrm>
            <a:off x="473384" y="964740"/>
            <a:ext cx="3377647" cy="3754874"/>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Real-Time Sensing and Processing</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Autonomous Vehicles</a:t>
            </a: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Edge Computing and IoT</a:t>
            </a:r>
            <a:endParaRPr lang="en-US"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Advanced Robotics</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Intelligent Analysis and Security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Cybersecurity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Healthcare Monitoring</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Voice and Speech Recognition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Advanced AI Applications</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Advanced AI Applications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Efficient Machine Learning</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Brain Research</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Aerospace and Defense</a:t>
            </a: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728F2FD-4919-34EF-52EE-D9861CBA4ACE}"/>
              </a:ext>
            </a:extLst>
          </p:cNvPr>
          <p:cNvSpPr txBox="1"/>
          <p:nvPr/>
        </p:nvSpPr>
        <p:spPr>
          <a:xfrm>
            <a:off x="4242354" y="976464"/>
            <a:ext cx="4485478" cy="3524042"/>
          </a:xfrm>
          <a:prstGeom prst="rect">
            <a:avLst/>
          </a:prstGeom>
          <a:noFill/>
        </p:spPr>
        <p:txBody>
          <a:bodyPr wrap="square">
            <a:spAutoFit/>
          </a:bodyPr>
          <a:lstStyle/>
          <a:p>
            <a:r>
              <a:rPr lang="en-US" sz="1400" b="1" dirty="0">
                <a:latin typeface="Arial" panose="020B0604020202020204" pitchFamily="34" charset="0"/>
                <a:cs typeface="Arial" panose="020B0604020202020204" pitchFamily="34" charset="0"/>
              </a:rPr>
              <a:t>Autonomous Vehicles</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NVIDIA</a:t>
            </a:r>
            <a:r>
              <a:rPr lang="en-US" sz="1100" dirty="0">
                <a:latin typeface="Arial" panose="020B0604020202020204" pitchFamily="34" charset="0"/>
                <a:cs typeface="Arial" panose="020B0604020202020204" pitchFamily="34" charset="0"/>
              </a:rPr>
              <a:t> DRIVE AGX provides "a scalable and energy-efficient AI computing platform designed to process the complex workloads required for autonomous driving."</a:t>
            </a:r>
          </a:p>
          <a:p>
            <a:pPr marL="285750" indent="-285750">
              <a:buFont typeface="Arial" panose="020B0604020202020204" pitchFamily="34" charset="0"/>
              <a:buChar char="•"/>
            </a:pPr>
            <a:r>
              <a:rPr lang="en-US" sz="1100" dirty="0">
                <a:latin typeface="Arial" panose="020B0604020202020204" pitchFamily="34" charset="0"/>
                <a:cs typeface="Arial" panose="020B0604020202020204" pitchFamily="34" charset="0"/>
              </a:rPr>
              <a:t>Full Self-Driving (FSD) Computer: </a:t>
            </a:r>
            <a:r>
              <a:rPr lang="en-US" sz="1100" b="1" dirty="0">
                <a:latin typeface="Arial" panose="020B0604020202020204" pitchFamily="34" charset="0"/>
                <a:cs typeface="Arial" panose="020B0604020202020204" pitchFamily="34" charset="0"/>
              </a:rPr>
              <a:t>Tesla</a:t>
            </a:r>
            <a:r>
              <a:rPr lang="en-US" sz="1100" dirty="0">
                <a:latin typeface="Arial" panose="020B0604020202020204" pitchFamily="34" charset="0"/>
                <a:cs typeface="Arial" panose="020B0604020202020204" pitchFamily="34" charset="0"/>
              </a:rPr>
              <a:t> initially used NVIDIA hardware but has since developed its own custom </a:t>
            </a:r>
            <a:r>
              <a:rPr lang="en-US" sz="1100" dirty="0" err="1">
                <a:latin typeface="Arial" panose="020B0604020202020204" pitchFamily="34" charset="0"/>
                <a:cs typeface="Arial" panose="020B0604020202020204" pitchFamily="34" charset="0"/>
              </a:rPr>
              <a:t>SoC.</a:t>
            </a:r>
            <a:r>
              <a:rPr lang="en-US" sz="1100" dirty="0">
                <a:latin typeface="Arial" panose="020B0604020202020204" pitchFamily="34" charset="0"/>
                <a:cs typeface="Arial" panose="020B0604020202020204" pitchFamily="34" charset="0"/>
              </a:rPr>
              <a:t> According to Elon Musk, designing their own chip allows Tesla "to be able to run the neural network at a fundamental, bare metal level" and optimize specifically for their needs. Tesla's FSD computer delivers 144 TOPS while consuming 72 watts of power.</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Intel Mobileye </a:t>
            </a:r>
            <a:r>
              <a:rPr lang="en-US" sz="1100" b="1" dirty="0" err="1">
                <a:latin typeface="Arial" panose="020B0604020202020204" pitchFamily="34" charset="0"/>
                <a:cs typeface="Arial" panose="020B0604020202020204" pitchFamily="34" charset="0"/>
              </a:rPr>
              <a:t>EyeQ</a:t>
            </a:r>
            <a:r>
              <a:rPr lang="en-US" sz="1100" dirty="0">
                <a:latin typeface="Arial" panose="020B0604020202020204" pitchFamily="34" charset="0"/>
                <a:cs typeface="Arial" panose="020B0604020202020204" pitchFamily="34" charset="0"/>
              </a:rPr>
              <a:t>: BMW, Volkswagen, and Nissan use Mobileye technology.</a:t>
            </a:r>
          </a:p>
          <a:p>
            <a:pPr marL="285750" indent="-285750">
              <a:buFont typeface="Arial" panose="020B0604020202020204" pitchFamily="34" charset="0"/>
              <a:buChar char="•"/>
            </a:pPr>
            <a:r>
              <a:rPr lang="en-US" sz="1100" b="1" dirty="0">
                <a:latin typeface="Arial" panose="020B0604020202020204" pitchFamily="34" charset="0"/>
                <a:cs typeface="Arial" panose="020B0604020202020204" pitchFamily="34" charset="0"/>
              </a:rPr>
              <a:t>Qualcomm's Snapdragon Ride</a:t>
            </a:r>
            <a:r>
              <a:rPr lang="en-US" sz="1100" dirty="0">
                <a:latin typeface="Arial" panose="020B0604020202020204" pitchFamily="34" charset="0"/>
                <a:cs typeface="Arial" panose="020B0604020202020204" pitchFamily="34" charset="0"/>
              </a:rPr>
              <a:t>: "designed to power all levels of automated driving" with a scalable architecture that can handle everything from basic driver assistance to fully autonomous driving. Volkswagen, BMW, General Motors, and Toyota have partnered with Qualcomm for their autonomous technology</a:t>
            </a:r>
          </a:p>
          <a:p>
            <a:pPr marL="285750" indent="-28575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8934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A7514-5669-0C1A-C18D-6537F7FAF0E5}"/>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29F9EF6-0A8C-5BCC-185F-463CE6D582A3}"/>
              </a:ext>
            </a:extLst>
          </p:cNvPr>
          <p:cNvSpPr txBox="1">
            <a:spLocks noChangeArrowheads="1"/>
          </p:cNvSpPr>
          <p:nvPr/>
        </p:nvSpPr>
        <p:spPr>
          <a:xfrm>
            <a:off x="0" y="640271"/>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How to communicate spikes?</a:t>
            </a:r>
          </a:p>
        </p:txBody>
      </p:sp>
      <p:pic>
        <p:nvPicPr>
          <p:cNvPr id="4" name="Picture 3" descr="A diagram of a network&#10;&#10;AI-generated content may be incorrect.">
            <a:extLst>
              <a:ext uri="{FF2B5EF4-FFF2-40B4-BE49-F238E27FC236}">
                <a16:creationId xmlns:a16="http://schemas.microsoft.com/office/drawing/2014/main" id="{188EACA6-4159-7EFB-0C00-50A9A43F46FE}"/>
              </a:ext>
            </a:extLst>
          </p:cNvPr>
          <p:cNvPicPr>
            <a:picLocks noChangeAspect="1"/>
          </p:cNvPicPr>
          <p:nvPr/>
        </p:nvPicPr>
        <p:blipFill>
          <a:blip r:embed="rId3"/>
          <a:srcRect l="13633" t="22622" r="13818" b="14063"/>
          <a:stretch/>
        </p:blipFill>
        <p:spPr>
          <a:xfrm>
            <a:off x="674431" y="1830264"/>
            <a:ext cx="3016103" cy="1482969"/>
          </a:xfrm>
          <a:prstGeom prst="rect">
            <a:avLst/>
          </a:prstGeom>
        </p:spPr>
      </p:pic>
      <p:pic>
        <p:nvPicPr>
          <p:cNvPr id="6" name="Picture 5" descr="A diagram of a computer&#10;&#10;AI-generated content may be incorrect.">
            <a:extLst>
              <a:ext uri="{FF2B5EF4-FFF2-40B4-BE49-F238E27FC236}">
                <a16:creationId xmlns:a16="http://schemas.microsoft.com/office/drawing/2014/main" id="{67121006-7D5A-73A9-893F-FF54DACFF75F}"/>
              </a:ext>
            </a:extLst>
          </p:cNvPr>
          <p:cNvPicPr>
            <a:picLocks noChangeAspect="1"/>
          </p:cNvPicPr>
          <p:nvPr/>
        </p:nvPicPr>
        <p:blipFill>
          <a:blip r:embed="rId4"/>
          <a:stretch>
            <a:fillRect/>
          </a:stretch>
        </p:blipFill>
        <p:spPr>
          <a:xfrm>
            <a:off x="5825212" y="1682017"/>
            <a:ext cx="2716026" cy="1779465"/>
          </a:xfrm>
          <a:prstGeom prst="rect">
            <a:avLst/>
          </a:prstGeom>
        </p:spPr>
      </p:pic>
      <p:sp>
        <p:nvSpPr>
          <p:cNvPr id="7" name="Right Arrow 6">
            <a:extLst>
              <a:ext uri="{FF2B5EF4-FFF2-40B4-BE49-F238E27FC236}">
                <a16:creationId xmlns:a16="http://schemas.microsoft.com/office/drawing/2014/main" id="{14BFC60C-694E-21BA-568A-798EFDD84488}"/>
              </a:ext>
            </a:extLst>
          </p:cNvPr>
          <p:cNvSpPr/>
          <p:nvPr/>
        </p:nvSpPr>
        <p:spPr>
          <a:xfrm>
            <a:off x="4274117" y="2562955"/>
            <a:ext cx="814754" cy="21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D1F4F4-A865-153E-6517-6FE3E7DF1359}"/>
              </a:ext>
            </a:extLst>
          </p:cNvPr>
          <p:cNvSpPr txBox="1"/>
          <p:nvPr/>
        </p:nvSpPr>
        <p:spPr>
          <a:xfrm>
            <a:off x="3843294" y="1978374"/>
            <a:ext cx="1676399"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Map on grid of processors</a:t>
            </a:r>
          </a:p>
        </p:txBody>
      </p:sp>
    </p:spTree>
    <p:extLst>
      <p:ext uri="{BB962C8B-B14F-4D97-AF65-F5344CB8AC3E}">
        <p14:creationId xmlns:p14="http://schemas.microsoft.com/office/powerpoint/2010/main" val="4154325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BEA96-D1A6-0C2E-D954-8C9FDD8963FE}"/>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FCB1487-0A35-109C-38D4-63ECEDDBDBF5}"/>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850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It’s all about AER (Address Event Representation)</a:t>
            </a:r>
          </a:p>
        </p:txBody>
      </p:sp>
      <p:sp>
        <p:nvSpPr>
          <p:cNvPr id="10" name="TextBox 9">
            <a:extLst>
              <a:ext uri="{FF2B5EF4-FFF2-40B4-BE49-F238E27FC236}">
                <a16:creationId xmlns:a16="http://schemas.microsoft.com/office/drawing/2014/main" id="{A6D614CD-D2E6-57F9-120E-4C2F5D52626A}"/>
              </a:ext>
            </a:extLst>
          </p:cNvPr>
          <p:cNvSpPr txBox="1"/>
          <p:nvPr/>
        </p:nvSpPr>
        <p:spPr>
          <a:xfrm>
            <a:off x="333299" y="878094"/>
            <a:ext cx="8477402" cy="954107"/>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Address Event Representation (AER) is a spike event message passing protocol for Network-on-Chip (NoC).</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Almost all hardware and software simulation environments use a variant of AER</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4" name="Picture 3" descr="A diagram of a computer network&#10;&#10;AI-generated content may be incorrect.">
            <a:extLst>
              <a:ext uri="{FF2B5EF4-FFF2-40B4-BE49-F238E27FC236}">
                <a16:creationId xmlns:a16="http://schemas.microsoft.com/office/drawing/2014/main" id="{4C5C8D54-B899-F3F1-136B-41633D8D80B7}"/>
              </a:ext>
            </a:extLst>
          </p:cNvPr>
          <p:cNvPicPr>
            <a:picLocks noChangeAspect="1"/>
          </p:cNvPicPr>
          <p:nvPr/>
        </p:nvPicPr>
        <p:blipFill>
          <a:blip r:embed="rId3"/>
          <a:stretch>
            <a:fillRect/>
          </a:stretch>
        </p:blipFill>
        <p:spPr>
          <a:xfrm>
            <a:off x="5689848" y="1751231"/>
            <a:ext cx="3120853" cy="1888784"/>
          </a:xfrm>
          <a:prstGeom prst="rect">
            <a:avLst/>
          </a:prstGeom>
        </p:spPr>
      </p:pic>
      <p:pic>
        <p:nvPicPr>
          <p:cNvPr id="6" name="Picture 5" descr="A white sign with black text&#10;&#10;AI-generated content may be incorrect.">
            <a:extLst>
              <a:ext uri="{FF2B5EF4-FFF2-40B4-BE49-F238E27FC236}">
                <a16:creationId xmlns:a16="http://schemas.microsoft.com/office/drawing/2014/main" id="{D56423D5-430D-9774-08B2-F528365E40AA}"/>
              </a:ext>
            </a:extLst>
          </p:cNvPr>
          <p:cNvPicPr>
            <a:picLocks noChangeAspect="1"/>
          </p:cNvPicPr>
          <p:nvPr/>
        </p:nvPicPr>
        <p:blipFill>
          <a:blip r:embed="rId4"/>
          <a:stretch>
            <a:fillRect/>
          </a:stretch>
        </p:blipFill>
        <p:spPr>
          <a:xfrm>
            <a:off x="5689848" y="3710821"/>
            <a:ext cx="2980274" cy="734071"/>
          </a:xfrm>
          <a:prstGeom prst="rect">
            <a:avLst/>
          </a:prstGeom>
        </p:spPr>
      </p:pic>
      <p:sp>
        <p:nvSpPr>
          <p:cNvPr id="7" name="TextBox 6">
            <a:extLst>
              <a:ext uri="{FF2B5EF4-FFF2-40B4-BE49-F238E27FC236}">
                <a16:creationId xmlns:a16="http://schemas.microsoft.com/office/drawing/2014/main" id="{A12E712F-DDC6-793F-C2F4-D4DABBF1D4E8}"/>
              </a:ext>
            </a:extLst>
          </p:cNvPr>
          <p:cNvSpPr txBox="1"/>
          <p:nvPr/>
        </p:nvSpPr>
        <p:spPr>
          <a:xfrm>
            <a:off x="333299" y="1546077"/>
            <a:ext cx="5293778" cy="3277820"/>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simplest and most efficient implementation of AER sends a firing neuron's unique identification number to all of the nodes containing any of that neuron's targets.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Each spike is typically encoded as a packet containing source/destination information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Only active neurons that produce spikes generate messages.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timing information is implicit in when the message is sent.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Efficient, event-driven communication system.</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AER allows for asynchronous, sparse communication between neuromorphic cores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 NoC routes these spike event messages between different neural processing elements.</a:t>
            </a:r>
          </a:p>
          <a:p>
            <a:pPr marL="285750" indent="-28575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2968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FB07-B8AB-8EA6-99A1-AD50B7A9F502}"/>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1E8F81BA-E688-2C84-4D7F-77819A320FE9}"/>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endParaRPr lang="en-US" altLang="en-US" sz="3200" dirty="0">
              <a:solidFill>
                <a:schemeClr val="accent1">
                  <a:lumMod val="75000"/>
                </a:schemeClr>
              </a:solidFill>
              <a:ea typeface="ＭＳ Ｐゴシック" panose="020B0600070205080204" pitchFamily="34" charset="-128"/>
            </a:endParaRPr>
          </a:p>
        </p:txBody>
      </p:sp>
      <p:sp>
        <p:nvSpPr>
          <p:cNvPr id="10" name="TextBox 9">
            <a:extLst>
              <a:ext uri="{FF2B5EF4-FFF2-40B4-BE49-F238E27FC236}">
                <a16:creationId xmlns:a16="http://schemas.microsoft.com/office/drawing/2014/main" id="{F34272B7-11A5-12E1-CA1E-140441F14A37}"/>
              </a:ext>
            </a:extLst>
          </p:cNvPr>
          <p:cNvSpPr txBox="1"/>
          <p:nvPr/>
        </p:nvSpPr>
        <p:spPr>
          <a:xfrm>
            <a:off x="333299" y="878094"/>
            <a:ext cx="8246158" cy="1077218"/>
          </a:xfrm>
          <a:prstGeom prst="rect">
            <a:avLst/>
          </a:prstGeom>
          <a:noFill/>
        </p:spPr>
        <p:txBody>
          <a:bodyPr wrap="square">
            <a:spAutoFit/>
          </a:bodyPr>
          <a:lstStyle/>
          <a:p>
            <a:pPr marL="285750" indent="-285750">
              <a:buFont typeface="Arial" panose="020B0604020202020204" pitchFamily="34" charset="0"/>
              <a:buChar char="•"/>
            </a:pPr>
            <a:r>
              <a:rPr lang="en-US" sz="1600" b="1" dirty="0" err="1">
                <a:latin typeface="Arial" panose="020B0604020202020204" pitchFamily="34" charset="0"/>
                <a:cs typeface="Arial" panose="020B0604020202020204" pitchFamily="34" charset="0"/>
              </a:rPr>
              <a:t>SpiNNaker</a:t>
            </a:r>
            <a:r>
              <a:rPr lang="en-US" sz="1600" dirty="0">
                <a:latin typeface="Arial" panose="020B0604020202020204" pitchFamily="34" charset="0"/>
                <a:cs typeface="Arial" panose="020B0604020202020204" pitchFamily="34" charset="0"/>
              </a:rPr>
              <a:t>: Contains approximately 1 million ARM9 processor cores across 1,200 boards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SpiNNaker2</a:t>
            </a:r>
            <a:r>
              <a:rPr lang="en-US" sz="1600" dirty="0">
                <a:latin typeface="Arial" panose="020B0604020202020204" pitchFamily="34" charset="0"/>
                <a:cs typeface="Arial" panose="020B0604020202020204" pitchFamily="34" charset="0"/>
              </a:rPr>
              <a:t>: Aims for 10 million ARM processor cores, with the current implementation having about 5.2 million cores across 720 boards</a:t>
            </a:r>
          </a:p>
        </p:txBody>
      </p:sp>
      <p:pic>
        <p:nvPicPr>
          <p:cNvPr id="8" name="Picture 7" descr="A row of black computer servers&#10;&#10;AI-generated content may be incorrect.">
            <a:extLst>
              <a:ext uri="{FF2B5EF4-FFF2-40B4-BE49-F238E27FC236}">
                <a16:creationId xmlns:a16="http://schemas.microsoft.com/office/drawing/2014/main" id="{933582D4-32C9-6F9A-2A3C-8BEC8091CD21}"/>
              </a:ext>
            </a:extLst>
          </p:cNvPr>
          <p:cNvPicPr>
            <a:picLocks noChangeAspect="1"/>
          </p:cNvPicPr>
          <p:nvPr/>
        </p:nvPicPr>
        <p:blipFill>
          <a:blip r:embed="rId3"/>
          <a:stretch>
            <a:fillRect/>
          </a:stretch>
        </p:blipFill>
        <p:spPr>
          <a:xfrm>
            <a:off x="1178781" y="2075966"/>
            <a:ext cx="6786438" cy="2224444"/>
          </a:xfrm>
          <a:prstGeom prst="rect">
            <a:avLst/>
          </a:prstGeom>
        </p:spPr>
      </p:pic>
    </p:spTree>
    <p:extLst>
      <p:ext uri="{BB962C8B-B14F-4D97-AF65-F5344CB8AC3E}">
        <p14:creationId xmlns:p14="http://schemas.microsoft.com/office/powerpoint/2010/main" val="2102397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3A393-EDBC-B296-ABC4-5D1AC17EB51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DFCFBF4-4BA6-3806-C5F4-8340CBE96A9D}"/>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endParaRPr lang="en-US" altLang="en-US" sz="3200" dirty="0">
              <a:solidFill>
                <a:schemeClr val="accent1">
                  <a:lumMod val="75000"/>
                </a:schemeClr>
              </a:solidFill>
              <a:ea typeface="ＭＳ Ｐゴシック" panose="020B0600070205080204" pitchFamily="34" charset="-128"/>
            </a:endParaRPr>
          </a:p>
        </p:txBody>
      </p:sp>
      <p:sp>
        <p:nvSpPr>
          <p:cNvPr id="10" name="TextBox 9">
            <a:extLst>
              <a:ext uri="{FF2B5EF4-FFF2-40B4-BE49-F238E27FC236}">
                <a16:creationId xmlns:a16="http://schemas.microsoft.com/office/drawing/2014/main" id="{1374767A-1C39-A5B2-DDB2-3A9F006721EE}"/>
              </a:ext>
            </a:extLst>
          </p:cNvPr>
          <p:cNvSpPr txBox="1"/>
          <p:nvPr/>
        </p:nvSpPr>
        <p:spPr>
          <a:xfrm>
            <a:off x="333299" y="878094"/>
            <a:ext cx="5745345" cy="3539430"/>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spiking neural network architecture (</a:t>
            </a:r>
            <a:r>
              <a:rPr lang="en-US" sz="1600" dirty="0" err="1">
                <a:latin typeface="Arial" panose="020B0604020202020204" pitchFamily="34" charset="0"/>
                <a:cs typeface="Arial" panose="020B0604020202020204" pitchFamily="34" charset="0"/>
              </a:rPr>
              <a:t>SpiNNaker</a:t>
            </a:r>
            <a:r>
              <a:rPr lang="en-US" sz="1600" dirty="0">
                <a:latin typeface="Arial" panose="020B0604020202020204" pitchFamily="34" charset="0"/>
                <a:cs typeface="Arial" panose="020B0604020202020204" pitchFamily="34" charset="0"/>
              </a:rPr>
              <a:t>) project aims to deliver a massively parallel million-core computer whose interconnect architecture is inspired by the connectivity characteristics of the mammalian brain, and which is suited to the modeling of large-scale spiking neural networks in biological real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 </a:t>
            </a:r>
            <a:r>
              <a:rPr lang="en-US" sz="1600" dirty="0" err="1">
                <a:latin typeface="Arial" panose="020B0604020202020204" pitchFamily="34" charset="0"/>
                <a:cs typeface="Arial" panose="020B0604020202020204" pitchFamily="34" charset="0"/>
              </a:rPr>
              <a:t>SpiNNaker</a:t>
            </a:r>
            <a:r>
              <a:rPr lang="en-US" sz="1600" dirty="0">
                <a:latin typeface="Arial" panose="020B0604020202020204" pitchFamily="34" charset="0"/>
                <a:cs typeface="Arial" panose="020B0604020202020204" pitchFamily="34" charset="0"/>
              </a:rPr>
              <a:t> machine is a homogeneous </a:t>
            </a:r>
            <a:r>
              <a:rPr lang="en-US" sz="1600" b="1" dirty="0">
                <a:latin typeface="Arial" panose="020B0604020202020204" pitchFamily="34" charset="0"/>
                <a:cs typeface="Arial" panose="020B0604020202020204" pitchFamily="34" charset="0"/>
              </a:rPr>
              <a:t>2D MIMD array of processing nodes</a:t>
            </a:r>
            <a:r>
              <a:rPr lang="en-US" sz="1600" dirty="0">
                <a:latin typeface="Arial" panose="020B0604020202020204" pitchFamily="34" charset="0"/>
                <a:cs typeface="Arial" panose="020B0604020202020204" pitchFamily="34" charset="0"/>
              </a:rPr>
              <a:t>. Each node incorporates </a:t>
            </a:r>
            <a:r>
              <a:rPr lang="en-US" sz="1600" b="1" dirty="0">
                <a:latin typeface="Arial" panose="020B0604020202020204" pitchFamily="34" charset="0"/>
                <a:cs typeface="Arial" panose="020B0604020202020204" pitchFamily="34" charset="0"/>
              </a:rPr>
              <a:t>18 ARM968 processor cores </a:t>
            </a:r>
            <a:r>
              <a:rPr lang="en-US" sz="1600" dirty="0">
                <a:latin typeface="Arial" panose="020B0604020202020204" pitchFamily="34" charset="0"/>
                <a:cs typeface="Arial" panose="020B0604020202020204" pitchFamily="34" charset="0"/>
              </a:rPr>
              <a:t>(1 serves as a spare) each with 96 kB of local memory, 128 MB of shared memory, a packet router, and general system support peripherals.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Each processor core is a general-purpose 200MHz 32-bit integer processor with no floating-point hardware, so arithmetic is generally implemented as fixed point.</a:t>
            </a:r>
          </a:p>
        </p:txBody>
      </p:sp>
      <p:sp>
        <p:nvSpPr>
          <p:cNvPr id="4" name="TextBox 3">
            <a:extLst>
              <a:ext uri="{FF2B5EF4-FFF2-40B4-BE49-F238E27FC236}">
                <a16:creationId xmlns:a16="http://schemas.microsoft.com/office/drawing/2014/main" id="{3D1BCEA7-2DCB-0D60-342F-A302DF140DDE}"/>
              </a:ext>
            </a:extLst>
          </p:cNvPr>
          <p:cNvSpPr txBox="1"/>
          <p:nvPr/>
        </p:nvSpPr>
        <p:spPr>
          <a:xfrm>
            <a:off x="2286000" y="4536518"/>
            <a:ext cx="4572000"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DOI: 10.1109/JPROC.2014.2304638</a:t>
            </a:r>
          </a:p>
        </p:txBody>
      </p:sp>
      <p:pic>
        <p:nvPicPr>
          <p:cNvPr id="6" name="Picture 5" descr="A diagram of a router&#10;&#10;AI-generated content may be incorrect.">
            <a:extLst>
              <a:ext uri="{FF2B5EF4-FFF2-40B4-BE49-F238E27FC236}">
                <a16:creationId xmlns:a16="http://schemas.microsoft.com/office/drawing/2014/main" id="{4EA372FC-3F96-D546-9BBA-E48AA3E09056}"/>
              </a:ext>
            </a:extLst>
          </p:cNvPr>
          <p:cNvPicPr>
            <a:picLocks noChangeAspect="1"/>
          </p:cNvPicPr>
          <p:nvPr/>
        </p:nvPicPr>
        <p:blipFill>
          <a:blip r:embed="rId3"/>
          <a:stretch>
            <a:fillRect/>
          </a:stretch>
        </p:blipFill>
        <p:spPr>
          <a:xfrm>
            <a:off x="5996198" y="843801"/>
            <a:ext cx="2814503" cy="3545923"/>
          </a:xfrm>
          <a:prstGeom prst="rect">
            <a:avLst/>
          </a:prstGeom>
        </p:spPr>
      </p:pic>
    </p:spTree>
    <p:extLst>
      <p:ext uri="{BB962C8B-B14F-4D97-AF65-F5344CB8AC3E}">
        <p14:creationId xmlns:p14="http://schemas.microsoft.com/office/powerpoint/2010/main" val="2927070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5208B-07DF-166B-E139-8788E8F709F5}"/>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DA8593E-DF20-2B7D-A74E-E9B23FF91132}"/>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7D027ED1-B3CB-BD15-B7E8-D8921D22AB5E}"/>
              </a:ext>
            </a:extLst>
          </p:cNvPr>
          <p:cNvSpPr txBox="1"/>
          <p:nvPr/>
        </p:nvSpPr>
        <p:spPr>
          <a:xfrm>
            <a:off x="2286000" y="4536518"/>
            <a:ext cx="4572000"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DOI: 10.1109/JPROC.2014.2304638</a:t>
            </a:r>
          </a:p>
        </p:txBody>
      </p:sp>
      <p:pic>
        <p:nvPicPr>
          <p:cNvPr id="5" name="Picture 4" descr="A close-up of a circuit board&#10;&#10;AI-generated content may be incorrect.">
            <a:extLst>
              <a:ext uri="{FF2B5EF4-FFF2-40B4-BE49-F238E27FC236}">
                <a16:creationId xmlns:a16="http://schemas.microsoft.com/office/drawing/2014/main" id="{C92D2301-6CBD-F39A-1043-FE77E1FBA78C}"/>
              </a:ext>
            </a:extLst>
          </p:cNvPr>
          <p:cNvPicPr>
            <a:picLocks noChangeAspect="1"/>
          </p:cNvPicPr>
          <p:nvPr/>
        </p:nvPicPr>
        <p:blipFill>
          <a:blip r:embed="rId3"/>
          <a:stretch>
            <a:fillRect/>
          </a:stretch>
        </p:blipFill>
        <p:spPr>
          <a:xfrm>
            <a:off x="5214916" y="946354"/>
            <a:ext cx="2896028" cy="3590164"/>
          </a:xfrm>
          <a:prstGeom prst="rect">
            <a:avLst/>
          </a:prstGeom>
        </p:spPr>
      </p:pic>
      <p:pic>
        <p:nvPicPr>
          <p:cNvPr id="8" name="Picture 7" descr="A close-up of a chip&#10;&#10;AI-generated content may be incorrect.">
            <a:extLst>
              <a:ext uri="{FF2B5EF4-FFF2-40B4-BE49-F238E27FC236}">
                <a16:creationId xmlns:a16="http://schemas.microsoft.com/office/drawing/2014/main" id="{947EDA04-D7BB-B905-3EAC-47E1C2EC23DA}"/>
              </a:ext>
            </a:extLst>
          </p:cNvPr>
          <p:cNvPicPr>
            <a:picLocks noChangeAspect="1"/>
          </p:cNvPicPr>
          <p:nvPr/>
        </p:nvPicPr>
        <p:blipFill>
          <a:blip r:embed="rId4"/>
          <a:stretch>
            <a:fillRect/>
          </a:stretch>
        </p:blipFill>
        <p:spPr>
          <a:xfrm>
            <a:off x="740007" y="946354"/>
            <a:ext cx="3734902" cy="3301319"/>
          </a:xfrm>
          <a:prstGeom prst="rect">
            <a:avLst/>
          </a:prstGeom>
        </p:spPr>
      </p:pic>
    </p:spTree>
    <p:extLst>
      <p:ext uri="{BB962C8B-B14F-4D97-AF65-F5344CB8AC3E}">
        <p14:creationId xmlns:p14="http://schemas.microsoft.com/office/powerpoint/2010/main" val="1595937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3EA31-DF75-FB17-1CAF-EB4D914C8BC8}"/>
            </a:ext>
          </a:extLst>
        </p:cNvPr>
        <p:cNvGrpSpPr/>
        <p:nvPr/>
      </p:nvGrpSpPr>
      <p:grpSpPr>
        <a:xfrm>
          <a:off x="0" y="0"/>
          <a:ext cx="0" cy="0"/>
          <a:chOff x="0" y="0"/>
          <a:chExt cx="0" cy="0"/>
        </a:xfrm>
      </p:grpSpPr>
      <p:sp>
        <p:nvSpPr>
          <p:cNvPr id="7" name="Rectangle 2">
            <a:extLst>
              <a:ext uri="{FF2B5EF4-FFF2-40B4-BE49-F238E27FC236}">
                <a16:creationId xmlns:a16="http://schemas.microsoft.com/office/drawing/2014/main" id="{55F831FA-4DDD-40A2-EC8C-7A27CBDF4C85}"/>
              </a:ext>
            </a:extLst>
          </p:cNvPr>
          <p:cNvSpPr txBox="1">
            <a:spLocks noChangeArrowheads="1"/>
          </p:cNvSpPr>
          <p:nvPr/>
        </p:nvSpPr>
        <p:spPr>
          <a:xfrm>
            <a:off x="242761" y="141812"/>
            <a:ext cx="2160573" cy="1314754"/>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pPr algn="l"/>
            <a:r>
              <a:rPr lang="en-US" altLang="en-US" sz="2400" dirty="0">
                <a:solidFill>
                  <a:schemeClr val="accent1">
                    <a:lumMod val="75000"/>
                  </a:schemeClr>
                </a:solidFill>
                <a:ea typeface="ＭＳ Ｐゴシック" panose="020B0600070205080204" pitchFamily="34" charset="-128"/>
              </a:rPr>
              <a:t>Emerging technology</a:t>
            </a:r>
          </a:p>
        </p:txBody>
      </p:sp>
      <p:pic>
        <p:nvPicPr>
          <p:cNvPr id="3" name="Picture 2" descr="A table with text on it&#10;&#10;AI-generated content may be incorrect.">
            <a:extLst>
              <a:ext uri="{FF2B5EF4-FFF2-40B4-BE49-F238E27FC236}">
                <a16:creationId xmlns:a16="http://schemas.microsoft.com/office/drawing/2014/main" id="{2484E8B2-F68F-8E51-A956-2A8918CEA14D}"/>
              </a:ext>
            </a:extLst>
          </p:cNvPr>
          <p:cNvPicPr>
            <a:picLocks noChangeAspect="1"/>
          </p:cNvPicPr>
          <p:nvPr/>
        </p:nvPicPr>
        <p:blipFill>
          <a:blip r:embed="rId3"/>
          <a:stretch>
            <a:fillRect/>
          </a:stretch>
        </p:blipFill>
        <p:spPr>
          <a:xfrm>
            <a:off x="2403334" y="481476"/>
            <a:ext cx="5829215" cy="4180548"/>
          </a:xfrm>
          <a:prstGeom prst="rect">
            <a:avLst/>
          </a:prstGeom>
        </p:spPr>
      </p:pic>
      <p:sp>
        <p:nvSpPr>
          <p:cNvPr id="2" name="Rectangle 1">
            <a:extLst>
              <a:ext uri="{FF2B5EF4-FFF2-40B4-BE49-F238E27FC236}">
                <a16:creationId xmlns:a16="http://schemas.microsoft.com/office/drawing/2014/main" id="{FBDA9C18-0EE6-904C-E312-4EE4691ECA96}"/>
              </a:ext>
            </a:extLst>
          </p:cNvPr>
          <p:cNvSpPr/>
          <p:nvPr/>
        </p:nvSpPr>
        <p:spPr>
          <a:xfrm>
            <a:off x="2403334" y="1262358"/>
            <a:ext cx="5829215" cy="4693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996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E9C42-076E-CBFC-58F1-F1D868FA9222}"/>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15F75EB-8F4C-3B2C-D02C-5645948B7210}"/>
              </a:ext>
            </a:extLst>
          </p:cNvPr>
          <p:cNvSpPr txBox="1">
            <a:spLocks noChangeArrowheads="1"/>
          </p:cNvSpPr>
          <p:nvPr/>
        </p:nvSpPr>
        <p:spPr>
          <a:xfrm>
            <a:off x="0" y="482010"/>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r>
              <a:rPr lang="en-US" altLang="en-US" sz="3200" dirty="0">
                <a:solidFill>
                  <a:schemeClr val="accent1">
                    <a:lumMod val="75000"/>
                  </a:schemeClr>
                </a:solidFill>
                <a:ea typeface="ＭＳ Ｐゴシック" panose="020B0600070205080204" pitchFamily="34" charset="-128"/>
              </a:rPr>
              <a:t> software</a:t>
            </a:r>
          </a:p>
        </p:txBody>
      </p:sp>
      <p:sp>
        <p:nvSpPr>
          <p:cNvPr id="4" name="TextBox 3">
            <a:extLst>
              <a:ext uri="{FF2B5EF4-FFF2-40B4-BE49-F238E27FC236}">
                <a16:creationId xmlns:a16="http://schemas.microsoft.com/office/drawing/2014/main" id="{DFB96C30-777D-E6FF-41E8-0BCAC869C9FD}"/>
              </a:ext>
            </a:extLst>
          </p:cNvPr>
          <p:cNvSpPr txBox="1"/>
          <p:nvPr/>
        </p:nvSpPr>
        <p:spPr>
          <a:xfrm>
            <a:off x="2286000" y="4536518"/>
            <a:ext cx="4572000"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DOI: 10.1109/JPROC.2014.2304638</a:t>
            </a:r>
          </a:p>
        </p:txBody>
      </p:sp>
      <p:pic>
        <p:nvPicPr>
          <p:cNvPr id="6" name="Picture 5">
            <a:extLst>
              <a:ext uri="{FF2B5EF4-FFF2-40B4-BE49-F238E27FC236}">
                <a16:creationId xmlns:a16="http://schemas.microsoft.com/office/drawing/2014/main" id="{85B122F6-D3BA-772A-940B-F3C84F54EA83}"/>
              </a:ext>
            </a:extLst>
          </p:cNvPr>
          <p:cNvPicPr>
            <a:picLocks noChangeAspect="1"/>
          </p:cNvPicPr>
          <p:nvPr/>
        </p:nvPicPr>
        <p:blipFill>
          <a:blip r:embed="rId3"/>
          <a:srcRect r="6091"/>
          <a:stretch/>
        </p:blipFill>
        <p:spPr>
          <a:xfrm>
            <a:off x="1755972" y="946354"/>
            <a:ext cx="7299016" cy="3440951"/>
          </a:xfrm>
          <a:prstGeom prst="rect">
            <a:avLst/>
          </a:prstGeom>
        </p:spPr>
      </p:pic>
      <p:sp>
        <p:nvSpPr>
          <p:cNvPr id="9" name="TextBox 8">
            <a:extLst>
              <a:ext uri="{FF2B5EF4-FFF2-40B4-BE49-F238E27FC236}">
                <a16:creationId xmlns:a16="http://schemas.microsoft.com/office/drawing/2014/main" id="{E669B132-C0BF-22EB-DF7C-85EF940DEF6A}"/>
              </a:ext>
            </a:extLst>
          </p:cNvPr>
          <p:cNvSpPr txBox="1"/>
          <p:nvPr/>
        </p:nvSpPr>
        <p:spPr>
          <a:xfrm>
            <a:off x="161840" y="1174795"/>
            <a:ext cx="2961685" cy="2031325"/>
          </a:xfrm>
          <a:prstGeom prst="rect">
            <a:avLst/>
          </a:prstGeom>
          <a:noFill/>
        </p:spPr>
        <p:txBody>
          <a:bodyPr wrap="square">
            <a:spAutoFit/>
          </a:bodyPr>
          <a:lstStyle/>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SpiNNaker</a:t>
            </a:r>
            <a:r>
              <a:rPr lang="en-US" sz="1400" dirty="0">
                <a:latin typeface="Arial" panose="020B0604020202020204" pitchFamily="34" charset="0"/>
                <a:cs typeface="Arial" panose="020B0604020202020204" pitchFamily="34" charset="0"/>
              </a:rPr>
              <a:t> Control and Monitor Program (</a:t>
            </a:r>
            <a:r>
              <a:rPr lang="en-US" sz="1400" b="1" dirty="0">
                <a:latin typeface="Arial" panose="020B0604020202020204" pitchFamily="34" charset="0"/>
                <a:cs typeface="Arial" panose="020B0604020202020204" pitchFamily="34" charset="0"/>
              </a:rPr>
              <a:t>SC&amp;MP</a:t>
            </a:r>
            <a:r>
              <a:rPr lang="en-US"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SpiNNaker</a:t>
            </a:r>
            <a:r>
              <a:rPr lang="en-US" sz="1400" dirty="0">
                <a:latin typeface="Arial" panose="020B0604020202020204" pitchFamily="34" charset="0"/>
                <a:cs typeface="Arial" panose="020B0604020202020204" pitchFamily="34" charset="0"/>
              </a:rPr>
              <a:t> Application Runtime Kernel (</a:t>
            </a:r>
            <a:r>
              <a:rPr lang="en-US" sz="1400" b="1" dirty="0">
                <a:latin typeface="Arial" panose="020B0604020202020204" pitchFamily="34" charset="0"/>
                <a:cs typeface="Arial" panose="020B0604020202020204" pitchFamily="34" charset="0"/>
              </a:rPr>
              <a:t>SARK</a:t>
            </a:r>
            <a:r>
              <a:rPr lang="en-US"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programming model employed on </a:t>
            </a:r>
            <a:r>
              <a:rPr lang="en-US" sz="1400" dirty="0" err="1">
                <a:latin typeface="Arial" panose="020B0604020202020204" pitchFamily="34" charset="0"/>
                <a:cs typeface="Arial" panose="020B0604020202020204" pitchFamily="34" charset="0"/>
              </a:rPr>
              <a:t>SpiNNaker</a:t>
            </a:r>
            <a:r>
              <a:rPr lang="en-US" sz="1400" dirty="0">
                <a:latin typeface="Arial" panose="020B0604020202020204" pitchFamily="34" charset="0"/>
                <a:cs typeface="Arial" panose="020B0604020202020204" pitchFamily="34" charset="0"/>
              </a:rPr>
              <a:t> is that of a real-time event-driven system.</a:t>
            </a:r>
          </a:p>
        </p:txBody>
      </p:sp>
    </p:spTree>
    <p:extLst>
      <p:ext uri="{BB962C8B-B14F-4D97-AF65-F5344CB8AC3E}">
        <p14:creationId xmlns:p14="http://schemas.microsoft.com/office/powerpoint/2010/main" val="2187953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29962-3A7E-A099-B51E-BF9E243CEE9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C7E39AE0-5822-9F1C-0E84-6B359C034B29}"/>
              </a:ext>
            </a:extLst>
          </p:cNvPr>
          <p:cNvSpPr txBox="1">
            <a:spLocks noChangeArrowheads="1"/>
          </p:cNvSpPr>
          <p:nvPr/>
        </p:nvSpPr>
        <p:spPr>
          <a:xfrm>
            <a:off x="0" y="424102"/>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SpiNNaker2</a:t>
            </a:r>
          </a:p>
        </p:txBody>
      </p:sp>
      <p:sp>
        <p:nvSpPr>
          <p:cNvPr id="10" name="TextBox 9">
            <a:extLst>
              <a:ext uri="{FF2B5EF4-FFF2-40B4-BE49-F238E27FC236}">
                <a16:creationId xmlns:a16="http://schemas.microsoft.com/office/drawing/2014/main" id="{111E6732-6C0A-6BB2-CC3F-7297D3BA4957}"/>
              </a:ext>
            </a:extLst>
          </p:cNvPr>
          <p:cNvSpPr txBox="1"/>
          <p:nvPr/>
        </p:nvSpPr>
        <p:spPr>
          <a:xfrm>
            <a:off x="232717" y="1063375"/>
            <a:ext cx="2176529" cy="206210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SpiNNaker1: 1 Million core machine in 130nm CMOS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SpiNNaker2: 10 Million core machine in 22nm FDSOI</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7EC6866-4530-A110-28EA-A8DE65C2BDA6}"/>
              </a:ext>
            </a:extLst>
          </p:cNvPr>
          <p:cNvPicPr>
            <a:picLocks noChangeAspect="1"/>
          </p:cNvPicPr>
          <p:nvPr/>
        </p:nvPicPr>
        <p:blipFill>
          <a:blip r:embed="rId3"/>
          <a:stretch>
            <a:fillRect/>
          </a:stretch>
        </p:blipFill>
        <p:spPr>
          <a:xfrm>
            <a:off x="2369489" y="888446"/>
            <a:ext cx="6774511" cy="3733637"/>
          </a:xfrm>
          <a:prstGeom prst="rect">
            <a:avLst/>
          </a:prstGeom>
        </p:spPr>
      </p:pic>
    </p:spTree>
    <p:extLst>
      <p:ext uri="{BB962C8B-B14F-4D97-AF65-F5344CB8AC3E}">
        <p14:creationId xmlns:p14="http://schemas.microsoft.com/office/powerpoint/2010/main" val="3347282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7D308-4A9B-3E40-4E8B-E88F4A36F05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51F6FD1C-E6C8-EF69-7EE6-F13438DFD8FF}"/>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SpiNNaker</a:t>
            </a:r>
            <a:r>
              <a:rPr lang="en-US" altLang="en-US" sz="3200" dirty="0">
                <a:solidFill>
                  <a:schemeClr val="accent1">
                    <a:lumMod val="75000"/>
                  </a:schemeClr>
                </a:solidFill>
                <a:ea typeface="ＭＳ Ｐゴシック" panose="020B0600070205080204" pitchFamily="34" charset="-128"/>
              </a:rPr>
              <a:t> vs SpiNNaker2 </a:t>
            </a:r>
          </a:p>
        </p:txBody>
      </p:sp>
      <p:pic>
        <p:nvPicPr>
          <p:cNvPr id="5" name="Picture 4" descr="A diagram of a network diagram&#10;&#10;AI-generated content may be incorrect.">
            <a:extLst>
              <a:ext uri="{FF2B5EF4-FFF2-40B4-BE49-F238E27FC236}">
                <a16:creationId xmlns:a16="http://schemas.microsoft.com/office/drawing/2014/main" id="{8275DDE7-78F8-3A8A-9895-258C4D8734B5}"/>
              </a:ext>
            </a:extLst>
          </p:cNvPr>
          <p:cNvPicPr>
            <a:picLocks noChangeAspect="1"/>
          </p:cNvPicPr>
          <p:nvPr/>
        </p:nvPicPr>
        <p:blipFill>
          <a:blip r:embed="rId3"/>
          <a:stretch>
            <a:fillRect/>
          </a:stretch>
        </p:blipFill>
        <p:spPr>
          <a:xfrm>
            <a:off x="3817331" y="1546277"/>
            <a:ext cx="4837669" cy="2469132"/>
          </a:xfrm>
          <a:prstGeom prst="rect">
            <a:avLst/>
          </a:prstGeom>
        </p:spPr>
      </p:pic>
      <p:pic>
        <p:nvPicPr>
          <p:cNvPr id="6" name="Picture 5" descr="A diagram of a router&#10;&#10;AI-generated content may be incorrect.">
            <a:extLst>
              <a:ext uri="{FF2B5EF4-FFF2-40B4-BE49-F238E27FC236}">
                <a16:creationId xmlns:a16="http://schemas.microsoft.com/office/drawing/2014/main" id="{86F5712F-5B2B-5249-77D3-C42A87277B92}"/>
              </a:ext>
            </a:extLst>
          </p:cNvPr>
          <p:cNvPicPr>
            <a:picLocks noChangeAspect="1"/>
          </p:cNvPicPr>
          <p:nvPr/>
        </p:nvPicPr>
        <p:blipFill>
          <a:blip r:embed="rId4"/>
          <a:stretch>
            <a:fillRect/>
          </a:stretch>
        </p:blipFill>
        <p:spPr>
          <a:xfrm>
            <a:off x="1068052" y="1200647"/>
            <a:ext cx="2518641" cy="3173174"/>
          </a:xfrm>
          <a:prstGeom prst="rect">
            <a:avLst/>
          </a:prstGeom>
        </p:spPr>
      </p:pic>
      <p:sp>
        <p:nvSpPr>
          <p:cNvPr id="8" name="TextBox 7">
            <a:extLst>
              <a:ext uri="{FF2B5EF4-FFF2-40B4-BE49-F238E27FC236}">
                <a16:creationId xmlns:a16="http://schemas.microsoft.com/office/drawing/2014/main" id="{E024416B-3424-7204-ABE1-AAB3DF6704D7}"/>
              </a:ext>
            </a:extLst>
          </p:cNvPr>
          <p:cNvSpPr txBox="1"/>
          <p:nvPr/>
        </p:nvSpPr>
        <p:spPr>
          <a:xfrm>
            <a:off x="414724" y="2514802"/>
            <a:ext cx="1306656" cy="338554"/>
          </a:xfrm>
          <a:prstGeom prst="rect">
            <a:avLst/>
          </a:prstGeom>
          <a:noFill/>
        </p:spPr>
        <p:txBody>
          <a:bodyPr wrap="square">
            <a:spAutoFit/>
          </a:bodyPr>
          <a:lstStyle/>
          <a:p>
            <a:r>
              <a:rPr lang="en-US" sz="1600" dirty="0">
                <a:solidFill>
                  <a:srgbClr val="FF0000"/>
                </a:solidFill>
                <a:latin typeface="Arial" panose="020B0604020202020204" pitchFamily="34" charset="0"/>
                <a:cs typeface="Arial" panose="020B0604020202020204" pitchFamily="34" charset="0"/>
              </a:rPr>
              <a:t>ARM9</a:t>
            </a:r>
          </a:p>
        </p:txBody>
      </p:sp>
      <p:sp>
        <p:nvSpPr>
          <p:cNvPr id="11" name="TextBox 10">
            <a:extLst>
              <a:ext uri="{FF2B5EF4-FFF2-40B4-BE49-F238E27FC236}">
                <a16:creationId xmlns:a16="http://schemas.microsoft.com/office/drawing/2014/main" id="{EFD6CA88-FB98-414C-F1DE-4B7F3A194FD0}"/>
              </a:ext>
            </a:extLst>
          </p:cNvPr>
          <p:cNvSpPr txBox="1"/>
          <p:nvPr/>
        </p:nvSpPr>
        <p:spPr>
          <a:xfrm>
            <a:off x="4142629" y="1187382"/>
            <a:ext cx="3933319" cy="307777"/>
          </a:xfrm>
          <a:prstGeom prst="rect">
            <a:avLst/>
          </a:prstGeom>
          <a:noFill/>
        </p:spPr>
        <p:txBody>
          <a:bodyPr wrap="square">
            <a:spAutoFit/>
          </a:bodyPr>
          <a:lstStyle/>
          <a:p>
            <a:pPr algn="ctr"/>
            <a:r>
              <a:rPr lang="en-US" sz="1400" dirty="0">
                <a:solidFill>
                  <a:srgbClr val="FF0000"/>
                </a:solidFill>
                <a:latin typeface="Arial" panose="020B0604020202020204" pitchFamily="34" charset="0"/>
                <a:cs typeface="Arial" panose="020B0604020202020204" pitchFamily="34" charset="0"/>
              </a:rPr>
              <a:t>ARM Cortex-M4</a:t>
            </a:r>
          </a:p>
        </p:txBody>
      </p:sp>
    </p:spTree>
    <p:extLst>
      <p:ext uri="{BB962C8B-B14F-4D97-AF65-F5344CB8AC3E}">
        <p14:creationId xmlns:p14="http://schemas.microsoft.com/office/powerpoint/2010/main" val="4111985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F94D5-7144-EE5D-DBE8-722C23D24DB9}"/>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212FA5F7-5904-5F01-BF17-9F2122637E0B}"/>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TrueNorth</a:t>
            </a:r>
            <a:endParaRPr lang="en-US" altLang="en-US" sz="3200" dirty="0">
              <a:solidFill>
                <a:schemeClr val="accent1">
                  <a:lumMod val="75000"/>
                </a:schemeClr>
              </a:solidFill>
              <a:ea typeface="ＭＳ Ｐゴシック" panose="020B0600070205080204" pitchFamily="34" charset="-128"/>
            </a:endParaRPr>
          </a:p>
        </p:txBody>
      </p:sp>
      <p:sp>
        <p:nvSpPr>
          <p:cNvPr id="10" name="TextBox 9">
            <a:extLst>
              <a:ext uri="{FF2B5EF4-FFF2-40B4-BE49-F238E27FC236}">
                <a16:creationId xmlns:a16="http://schemas.microsoft.com/office/drawing/2014/main" id="{5BF5C9E4-918A-303B-2A34-1C63E754CAEA}"/>
              </a:ext>
            </a:extLst>
          </p:cNvPr>
          <p:cNvSpPr txBox="1"/>
          <p:nvPr/>
        </p:nvSpPr>
        <p:spPr>
          <a:xfrm>
            <a:off x="526915" y="928202"/>
            <a:ext cx="8299033" cy="1569660"/>
          </a:xfrm>
          <a:prstGeom prst="rect">
            <a:avLst/>
          </a:prstGeom>
          <a:noFill/>
        </p:spPr>
        <p:txBody>
          <a:bodyPr wrap="square">
            <a:spAutoFit/>
          </a:bodyPr>
          <a:lstStyle/>
          <a:p>
            <a:pPr marL="285750" indent="-285750">
              <a:buFont typeface="Arial" panose="020B0604020202020204" pitchFamily="34" charset="0"/>
              <a:buChar char="•"/>
            </a:pPr>
            <a:r>
              <a:rPr lang="en-US" sz="1600" dirty="0" err="1">
                <a:latin typeface="Arial" panose="020B0604020202020204" pitchFamily="34" charset="0"/>
                <a:cs typeface="Arial" panose="020B0604020202020204" pitchFamily="34" charset="0"/>
              </a:rPr>
              <a:t>TrueNorth</a:t>
            </a:r>
            <a:r>
              <a:rPr lang="en-US" sz="1600" dirty="0">
                <a:latin typeface="Arial" panose="020B0604020202020204" pitchFamily="34" charset="0"/>
                <a:cs typeface="Arial" panose="020B0604020202020204" pitchFamily="34" charset="0"/>
              </a:rPr>
              <a:t>, a </a:t>
            </a:r>
            <a:r>
              <a:rPr lang="en-US" sz="1600" b="1" dirty="0">
                <a:latin typeface="Arial" panose="020B0604020202020204" pitchFamily="34" charset="0"/>
                <a:cs typeface="Arial" panose="020B0604020202020204" pitchFamily="34" charset="0"/>
              </a:rPr>
              <a:t>65 </a:t>
            </a:r>
            <a:r>
              <a:rPr lang="en-US" sz="1600" b="1" dirty="0" err="1">
                <a:latin typeface="Arial" panose="020B0604020202020204" pitchFamily="34" charset="0"/>
                <a:cs typeface="Arial" panose="020B0604020202020204" pitchFamily="34" charset="0"/>
              </a:rPr>
              <a:t>mW</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5.4 billion transistor</a:t>
            </a:r>
            <a:r>
              <a:rPr lang="en-US" sz="1600" dirty="0">
                <a:latin typeface="Arial" panose="020B0604020202020204" pitchFamily="34" charset="0"/>
                <a:cs typeface="Arial" panose="020B0604020202020204" pitchFamily="34" charset="0"/>
              </a:rPr>
              <a:t>, real-time neurosynaptic processor that implements a non-von Neumann, low-power, highly-parallel, scalable, and defect-tolerant architecture.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With 4096 neurosynaptic cores, the </a:t>
            </a:r>
            <a:r>
              <a:rPr lang="en-US" sz="1600" dirty="0" err="1">
                <a:latin typeface="Arial" panose="020B0604020202020204" pitchFamily="34" charset="0"/>
                <a:cs typeface="Arial" panose="020B0604020202020204" pitchFamily="34" charset="0"/>
              </a:rPr>
              <a:t>TrueNorth</a:t>
            </a:r>
            <a:r>
              <a:rPr lang="en-US" sz="1600" dirty="0">
                <a:latin typeface="Arial" panose="020B0604020202020204" pitchFamily="34" charset="0"/>
                <a:cs typeface="Arial" panose="020B0604020202020204" pitchFamily="34" charset="0"/>
              </a:rPr>
              <a:t> chip contains </a:t>
            </a:r>
            <a:r>
              <a:rPr lang="en-US" sz="1600" b="1" dirty="0">
                <a:latin typeface="Arial" panose="020B0604020202020204" pitchFamily="34" charset="0"/>
                <a:cs typeface="Arial" panose="020B0604020202020204" pitchFamily="34" charset="0"/>
              </a:rPr>
              <a:t>1 million digital neurons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256 million synapses </a:t>
            </a:r>
            <a:r>
              <a:rPr lang="en-US" sz="1600" dirty="0">
                <a:latin typeface="Arial" panose="020B0604020202020204" pitchFamily="34" charset="0"/>
                <a:cs typeface="Arial" panose="020B0604020202020204" pitchFamily="34" charset="0"/>
              </a:rPr>
              <a:t>tightly interconnected by an event-driven routing infrastructure. </a:t>
            </a:r>
          </a:p>
        </p:txBody>
      </p:sp>
      <p:sp>
        <p:nvSpPr>
          <p:cNvPr id="4" name="TextBox 3">
            <a:extLst>
              <a:ext uri="{FF2B5EF4-FFF2-40B4-BE49-F238E27FC236}">
                <a16:creationId xmlns:a16="http://schemas.microsoft.com/office/drawing/2014/main" id="{EBBEC428-6394-7C06-5864-CC84C8011D3B}"/>
              </a:ext>
            </a:extLst>
          </p:cNvPr>
          <p:cNvSpPr txBox="1"/>
          <p:nvPr/>
        </p:nvSpPr>
        <p:spPr>
          <a:xfrm>
            <a:off x="6737937" y="4235151"/>
            <a:ext cx="2302696"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DOI: 10.1109/TCAD.2015.2474396</a:t>
            </a:r>
          </a:p>
        </p:txBody>
      </p:sp>
      <p:pic>
        <p:nvPicPr>
          <p:cNvPr id="6" name="Picture 5">
            <a:extLst>
              <a:ext uri="{FF2B5EF4-FFF2-40B4-BE49-F238E27FC236}">
                <a16:creationId xmlns:a16="http://schemas.microsoft.com/office/drawing/2014/main" id="{8BBFD4AF-9266-7E03-7D6A-6F6DF5979582}"/>
              </a:ext>
            </a:extLst>
          </p:cNvPr>
          <p:cNvPicPr>
            <a:picLocks noChangeAspect="1"/>
          </p:cNvPicPr>
          <p:nvPr/>
        </p:nvPicPr>
        <p:blipFill>
          <a:blip r:embed="rId3"/>
          <a:stretch>
            <a:fillRect/>
          </a:stretch>
        </p:blipFill>
        <p:spPr>
          <a:xfrm>
            <a:off x="2429917" y="2226365"/>
            <a:ext cx="4319036" cy="2711395"/>
          </a:xfrm>
          <a:prstGeom prst="rect">
            <a:avLst/>
          </a:prstGeom>
        </p:spPr>
      </p:pic>
    </p:spTree>
    <p:extLst>
      <p:ext uri="{BB962C8B-B14F-4D97-AF65-F5344CB8AC3E}">
        <p14:creationId xmlns:p14="http://schemas.microsoft.com/office/powerpoint/2010/main" val="2333004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F2BF1-67AB-C68A-51FC-442C32873271}"/>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D6C4E5C-6097-CD2A-87F3-F801A329AE63}"/>
              </a:ext>
            </a:extLst>
          </p:cNvPr>
          <p:cNvSpPr txBox="1">
            <a:spLocks noChangeArrowheads="1"/>
          </p:cNvSpPr>
          <p:nvPr/>
        </p:nvSpPr>
        <p:spPr>
          <a:xfrm>
            <a:off x="0"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TrueNorth</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47D943AB-C33F-9241-EC6E-E499A78691FE}"/>
              </a:ext>
            </a:extLst>
          </p:cNvPr>
          <p:cNvSpPr txBox="1"/>
          <p:nvPr/>
        </p:nvSpPr>
        <p:spPr>
          <a:xfrm>
            <a:off x="3899321" y="4553203"/>
            <a:ext cx="2302696"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DOI: 10.1109/TCAD.2015.2474396</a:t>
            </a:r>
          </a:p>
        </p:txBody>
      </p:sp>
      <p:pic>
        <p:nvPicPr>
          <p:cNvPr id="6" name="Picture 5">
            <a:extLst>
              <a:ext uri="{FF2B5EF4-FFF2-40B4-BE49-F238E27FC236}">
                <a16:creationId xmlns:a16="http://schemas.microsoft.com/office/drawing/2014/main" id="{145AF56F-0739-9B13-270C-2955F4638670}"/>
              </a:ext>
            </a:extLst>
          </p:cNvPr>
          <p:cNvPicPr>
            <a:picLocks noChangeAspect="1"/>
          </p:cNvPicPr>
          <p:nvPr/>
        </p:nvPicPr>
        <p:blipFill>
          <a:blip r:embed="rId3"/>
          <a:stretch>
            <a:fillRect/>
          </a:stretch>
        </p:blipFill>
        <p:spPr>
          <a:xfrm>
            <a:off x="116087" y="1184717"/>
            <a:ext cx="4837564" cy="3036915"/>
          </a:xfrm>
          <a:prstGeom prst="rect">
            <a:avLst/>
          </a:prstGeom>
        </p:spPr>
      </p:pic>
      <p:pic>
        <p:nvPicPr>
          <p:cNvPr id="5" name="Picture 4">
            <a:extLst>
              <a:ext uri="{FF2B5EF4-FFF2-40B4-BE49-F238E27FC236}">
                <a16:creationId xmlns:a16="http://schemas.microsoft.com/office/drawing/2014/main" id="{01613CCC-2CB0-5289-5B29-DDBF532DBC4D}"/>
              </a:ext>
            </a:extLst>
          </p:cNvPr>
          <p:cNvPicPr>
            <a:picLocks noChangeAspect="1"/>
          </p:cNvPicPr>
          <p:nvPr/>
        </p:nvPicPr>
        <p:blipFill>
          <a:blip r:embed="rId4"/>
          <a:stretch>
            <a:fillRect/>
          </a:stretch>
        </p:blipFill>
        <p:spPr>
          <a:xfrm>
            <a:off x="4953651" y="1034153"/>
            <a:ext cx="4056139" cy="3187479"/>
          </a:xfrm>
          <a:prstGeom prst="rect">
            <a:avLst/>
          </a:prstGeom>
        </p:spPr>
      </p:pic>
      <p:sp>
        <p:nvSpPr>
          <p:cNvPr id="8" name="TextBox 7">
            <a:extLst>
              <a:ext uri="{FF2B5EF4-FFF2-40B4-BE49-F238E27FC236}">
                <a16:creationId xmlns:a16="http://schemas.microsoft.com/office/drawing/2014/main" id="{D46E0EDD-68B5-7B54-1C67-AFE7BAC9D779}"/>
              </a:ext>
            </a:extLst>
          </p:cNvPr>
          <p:cNvSpPr txBox="1"/>
          <p:nvPr/>
        </p:nvSpPr>
        <p:spPr>
          <a:xfrm>
            <a:off x="119269" y="4263972"/>
            <a:ext cx="6082748" cy="276999"/>
          </a:xfrm>
          <a:prstGeom prst="rect">
            <a:avLst/>
          </a:prstGeom>
          <a:noFill/>
        </p:spPr>
        <p:txBody>
          <a:bodyPr wrap="square">
            <a:spAutoFit/>
          </a:bodyPr>
          <a:lstStyle/>
          <a:p>
            <a:r>
              <a:rPr lang="en-US" sz="1200" dirty="0">
                <a:solidFill>
                  <a:schemeClr val="accent2"/>
                </a:solidFill>
                <a:latin typeface="Arial" panose="020B0604020202020204" pitchFamily="34" charset="0"/>
                <a:cs typeface="Arial" panose="020B0604020202020204" pitchFamily="34" charset="0"/>
              </a:rPr>
              <a:t>Pseudo random number generator (PRNG) for stochastic spike integration.</a:t>
            </a:r>
          </a:p>
        </p:txBody>
      </p:sp>
    </p:spTree>
    <p:extLst>
      <p:ext uri="{BB962C8B-B14F-4D97-AF65-F5344CB8AC3E}">
        <p14:creationId xmlns:p14="http://schemas.microsoft.com/office/powerpoint/2010/main" val="3020524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1B7F3-C039-2F16-C291-088AD78DF2D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7B2E431-3409-734F-DA36-C748F327BCEF}"/>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TrueNorth</a:t>
            </a:r>
            <a:r>
              <a:rPr lang="en-US" altLang="en-US" sz="3200" dirty="0">
                <a:solidFill>
                  <a:schemeClr val="accent1">
                    <a:lumMod val="75000"/>
                  </a:schemeClr>
                </a:solidFill>
                <a:ea typeface="ＭＳ Ｐゴシック" panose="020B0600070205080204" pitchFamily="34" charset="-128"/>
              </a:rPr>
              <a:t> chip design</a:t>
            </a:r>
          </a:p>
        </p:txBody>
      </p:sp>
      <p:sp>
        <p:nvSpPr>
          <p:cNvPr id="4" name="TextBox 3">
            <a:extLst>
              <a:ext uri="{FF2B5EF4-FFF2-40B4-BE49-F238E27FC236}">
                <a16:creationId xmlns:a16="http://schemas.microsoft.com/office/drawing/2014/main" id="{E059A57B-59C8-795C-A3E3-1D460439D968}"/>
              </a:ext>
            </a:extLst>
          </p:cNvPr>
          <p:cNvSpPr txBox="1"/>
          <p:nvPr/>
        </p:nvSpPr>
        <p:spPr>
          <a:xfrm>
            <a:off x="3420652" y="4616031"/>
            <a:ext cx="2302696"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DOI: 10.1109/TCAD.2015.2474396</a:t>
            </a:r>
          </a:p>
        </p:txBody>
      </p:sp>
      <p:pic>
        <p:nvPicPr>
          <p:cNvPr id="5" name="Picture 4">
            <a:extLst>
              <a:ext uri="{FF2B5EF4-FFF2-40B4-BE49-F238E27FC236}">
                <a16:creationId xmlns:a16="http://schemas.microsoft.com/office/drawing/2014/main" id="{5EB23450-FEDC-0808-3BAF-9B852775C2AD}"/>
              </a:ext>
            </a:extLst>
          </p:cNvPr>
          <p:cNvPicPr>
            <a:picLocks noChangeAspect="1"/>
          </p:cNvPicPr>
          <p:nvPr/>
        </p:nvPicPr>
        <p:blipFill>
          <a:blip r:embed="rId3"/>
          <a:stretch>
            <a:fillRect/>
          </a:stretch>
        </p:blipFill>
        <p:spPr>
          <a:xfrm>
            <a:off x="2076361" y="1044567"/>
            <a:ext cx="6468386" cy="3429308"/>
          </a:xfrm>
          <a:prstGeom prst="rect">
            <a:avLst/>
          </a:prstGeom>
        </p:spPr>
      </p:pic>
      <p:sp>
        <p:nvSpPr>
          <p:cNvPr id="6" name="TextBox 5">
            <a:extLst>
              <a:ext uri="{FF2B5EF4-FFF2-40B4-BE49-F238E27FC236}">
                <a16:creationId xmlns:a16="http://schemas.microsoft.com/office/drawing/2014/main" id="{601C42C6-4989-2498-1B84-9B935CC60383}"/>
              </a:ext>
            </a:extLst>
          </p:cNvPr>
          <p:cNvSpPr txBox="1"/>
          <p:nvPr/>
        </p:nvSpPr>
        <p:spPr>
          <a:xfrm>
            <a:off x="401515" y="1933113"/>
            <a:ext cx="1796561" cy="1277273"/>
          </a:xfrm>
          <a:prstGeom prst="rect">
            <a:avLst/>
          </a:prstGeom>
          <a:noFill/>
        </p:spPr>
        <p:txBody>
          <a:bodyPr wrap="square">
            <a:spAutoFit/>
          </a:bodyPr>
          <a:lstStyle/>
          <a:p>
            <a:r>
              <a:rPr lang="en-US" sz="1100" dirty="0">
                <a:solidFill>
                  <a:schemeClr val="accent2"/>
                </a:solidFill>
                <a:latin typeface="Arial" panose="020B0604020202020204" pitchFamily="34" charset="0"/>
                <a:cs typeface="Arial" panose="020B0604020202020204" pitchFamily="34" charset="0"/>
              </a:rPr>
              <a:t>Merge-split blocks at the edges of the chip merge spikes coming from</a:t>
            </a:r>
          </a:p>
          <a:p>
            <a:r>
              <a:rPr lang="en-US" sz="1100" dirty="0">
                <a:solidFill>
                  <a:schemeClr val="accent2"/>
                </a:solidFill>
                <a:latin typeface="Arial" panose="020B0604020202020204" pitchFamily="34" charset="0"/>
                <a:cs typeface="Arial" panose="020B0604020202020204" pitchFamily="34" charset="0"/>
              </a:rPr>
              <a:t>multiple buses into a single stream of spikes going out of the</a:t>
            </a:r>
          </a:p>
          <a:p>
            <a:r>
              <a:rPr lang="en-US" sz="1100" dirty="0">
                <a:solidFill>
                  <a:schemeClr val="accent2"/>
                </a:solidFill>
                <a:latin typeface="Arial" panose="020B0604020202020204" pitchFamily="34" charset="0"/>
                <a:cs typeface="Arial" panose="020B0604020202020204" pitchFamily="34" charset="0"/>
              </a:rPr>
              <a:t>chip</a:t>
            </a:r>
          </a:p>
        </p:txBody>
      </p:sp>
    </p:spTree>
    <p:extLst>
      <p:ext uri="{BB962C8B-B14F-4D97-AF65-F5344CB8AC3E}">
        <p14:creationId xmlns:p14="http://schemas.microsoft.com/office/powerpoint/2010/main" val="3040131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FE75B-F85F-740B-AEF4-ECED932C9853}"/>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76845A6-06D4-850B-CB6A-AF40EAC40D2D}"/>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TrueNorth</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457401E9-0B30-3FB9-E6C3-F6623D0042BA}"/>
              </a:ext>
            </a:extLst>
          </p:cNvPr>
          <p:cNvSpPr txBox="1"/>
          <p:nvPr/>
        </p:nvSpPr>
        <p:spPr>
          <a:xfrm>
            <a:off x="4675021" y="4790909"/>
            <a:ext cx="2302696" cy="246221"/>
          </a:xfrm>
          <a:prstGeom prst="rect">
            <a:avLst/>
          </a:prstGeom>
          <a:noFill/>
        </p:spPr>
        <p:txBody>
          <a:bodyPr wrap="square">
            <a:spAutoFit/>
          </a:bodyPr>
          <a:lstStyle/>
          <a:p>
            <a:r>
              <a:rPr lang="en-US" sz="1000" dirty="0">
                <a:latin typeface="Arial" panose="020B0604020202020204" pitchFamily="34" charset="0"/>
                <a:cs typeface="Arial" panose="020B0604020202020204" pitchFamily="34" charset="0"/>
              </a:rPr>
              <a:t>DOI: 10.1109/TCAD.2015.2474396</a:t>
            </a:r>
          </a:p>
        </p:txBody>
      </p:sp>
      <p:pic>
        <p:nvPicPr>
          <p:cNvPr id="6" name="Picture 5">
            <a:extLst>
              <a:ext uri="{FF2B5EF4-FFF2-40B4-BE49-F238E27FC236}">
                <a16:creationId xmlns:a16="http://schemas.microsoft.com/office/drawing/2014/main" id="{777DC384-66EC-FA92-03A4-1B2C5196B1DA}"/>
              </a:ext>
            </a:extLst>
          </p:cNvPr>
          <p:cNvPicPr>
            <a:picLocks noChangeAspect="1"/>
          </p:cNvPicPr>
          <p:nvPr/>
        </p:nvPicPr>
        <p:blipFill>
          <a:blip r:embed="rId3"/>
          <a:stretch>
            <a:fillRect/>
          </a:stretch>
        </p:blipFill>
        <p:spPr>
          <a:xfrm>
            <a:off x="123267" y="1077260"/>
            <a:ext cx="4664946" cy="3166362"/>
          </a:xfrm>
          <a:prstGeom prst="rect">
            <a:avLst/>
          </a:prstGeom>
        </p:spPr>
      </p:pic>
      <p:pic>
        <p:nvPicPr>
          <p:cNvPr id="8" name="Picture 7">
            <a:extLst>
              <a:ext uri="{FF2B5EF4-FFF2-40B4-BE49-F238E27FC236}">
                <a16:creationId xmlns:a16="http://schemas.microsoft.com/office/drawing/2014/main" id="{F4547D7C-0A55-F2F7-EBD4-5236A192916E}"/>
              </a:ext>
            </a:extLst>
          </p:cNvPr>
          <p:cNvPicPr>
            <a:picLocks noChangeAspect="1"/>
          </p:cNvPicPr>
          <p:nvPr/>
        </p:nvPicPr>
        <p:blipFill>
          <a:blip r:embed="rId4"/>
          <a:stretch>
            <a:fillRect/>
          </a:stretch>
        </p:blipFill>
        <p:spPr>
          <a:xfrm>
            <a:off x="5004544" y="927438"/>
            <a:ext cx="3857557" cy="3170138"/>
          </a:xfrm>
          <a:prstGeom prst="rect">
            <a:avLst/>
          </a:prstGeom>
        </p:spPr>
      </p:pic>
      <p:sp>
        <p:nvSpPr>
          <p:cNvPr id="3" name="TextBox 2">
            <a:extLst>
              <a:ext uri="{FF2B5EF4-FFF2-40B4-BE49-F238E27FC236}">
                <a16:creationId xmlns:a16="http://schemas.microsoft.com/office/drawing/2014/main" id="{9E50E8CB-DA58-C93F-EDCD-8AF46D1EBB7F}"/>
              </a:ext>
            </a:extLst>
          </p:cNvPr>
          <p:cNvSpPr txBox="1"/>
          <p:nvPr/>
        </p:nvSpPr>
        <p:spPr>
          <a:xfrm>
            <a:off x="182508" y="4114014"/>
            <a:ext cx="2404826" cy="253916"/>
          </a:xfrm>
          <a:prstGeom prst="rect">
            <a:avLst/>
          </a:prstGeom>
          <a:noFill/>
        </p:spPr>
        <p:txBody>
          <a:bodyPr wrap="none" rtlCol="0">
            <a:spAutoFit/>
          </a:bodyPr>
          <a:lstStyle/>
          <a:p>
            <a:r>
              <a:rPr lang="en-US" sz="1050" dirty="0">
                <a:solidFill>
                  <a:schemeClr val="accent2"/>
                </a:solidFill>
                <a:latin typeface="Arial" panose="020B0604020202020204" pitchFamily="34" charset="0"/>
                <a:cs typeface="Arial" panose="020B0604020202020204" pitchFamily="34" charset="0"/>
              </a:rPr>
              <a:t>5 major elements of the neuron block</a:t>
            </a:r>
          </a:p>
        </p:txBody>
      </p:sp>
      <p:sp>
        <p:nvSpPr>
          <p:cNvPr id="5" name="TextBox 4">
            <a:extLst>
              <a:ext uri="{FF2B5EF4-FFF2-40B4-BE49-F238E27FC236}">
                <a16:creationId xmlns:a16="http://schemas.microsoft.com/office/drawing/2014/main" id="{EF69DFF4-CB17-0211-F9EC-04933DBFB23F}"/>
              </a:ext>
            </a:extLst>
          </p:cNvPr>
          <p:cNvSpPr txBox="1"/>
          <p:nvPr/>
        </p:nvSpPr>
        <p:spPr>
          <a:xfrm>
            <a:off x="182508" y="4313307"/>
            <a:ext cx="3035477" cy="415498"/>
          </a:xfrm>
          <a:prstGeom prst="rect">
            <a:avLst/>
          </a:prstGeom>
          <a:noFill/>
        </p:spPr>
        <p:txBody>
          <a:bodyPr wrap="square" rtlCol="0">
            <a:spAutoFit/>
          </a:bodyPr>
          <a:lstStyle/>
          <a:p>
            <a:r>
              <a:rPr lang="en-US" sz="1050" dirty="0">
                <a:solidFill>
                  <a:schemeClr val="accent2"/>
                </a:solidFill>
                <a:latin typeface="Arial" panose="020B0604020202020204" pitchFamily="34" charset="0"/>
                <a:cs typeface="Arial" panose="020B0604020202020204" pitchFamily="34" charset="0"/>
              </a:rPr>
              <a:t>Augmented integrate-and-fire model (simpler than HH or </a:t>
            </a:r>
            <a:r>
              <a:rPr lang="en-US" sz="1050" dirty="0" err="1">
                <a:solidFill>
                  <a:schemeClr val="accent2"/>
                </a:solidFill>
                <a:latin typeface="Arial" panose="020B0604020202020204" pitchFamily="34" charset="0"/>
                <a:cs typeface="Arial" panose="020B0604020202020204" pitchFamily="34" charset="0"/>
              </a:rPr>
              <a:t>Izh</a:t>
            </a:r>
            <a:r>
              <a:rPr lang="en-US" sz="1050" dirty="0">
                <a:solidFill>
                  <a:schemeClr val="accent2"/>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BE1B28AD-CEF7-55CD-3D21-54BE29CC2DE0}"/>
              </a:ext>
            </a:extLst>
          </p:cNvPr>
          <p:cNvSpPr txBox="1"/>
          <p:nvPr/>
        </p:nvSpPr>
        <p:spPr>
          <a:xfrm>
            <a:off x="4981096" y="4008313"/>
            <a:ext cx="3857556" cy="415498"/>
          </a:xfrm>
          <a:prstGeom prst="rect">
            <a:avLst/>
          </a:prstGeom>
          <a:noFill/>
        </p:spPr>
        <p:txBody>
          <a:bodyPr wrap="square" rtlCol="0">
            <a:spAutoFit/>
          </a:bodyPr>
          <a:lstStyle/>
          <a:p>
            <a:r>
              <a:rPr lang="en-US" sz="1050" dirty="0">
                <a:solidFill>
                  <a:schemeClr val="accent2"/>
                </a:solidFill>
                <a:latin typeface="Arial" panose="020B0604020202020204" pitchFamily="34" charset="0"/>
                <a:cs typeface="Arial" panose="020B0604020202020204" pitchFamily="34" charset="0"/>
              </a:rPr>
              <a:t>6 processes: from local, forward E, forward W, forward N, forward S, to local</a:t>
            </a:r>
          </a:p>
        </p:txBody>
      </p:sp>
      <p:sp>
        <p:nvSpPr>
          <p:cNvPr id="10" name="TextBox 9">
            <a:extLst>
              <a:ext uri="{FF2B5EF4-FFF2-40B4-BE49-F238E27FC236}">
                <a16:creationId xmlns:a16="http://schemas.microsoft.com/office/drawing/2014/main" id="{9EE3616B-38A5-A716-1128-7B7E9DD87504}"/>
              </a:ext>
            </a:extLst>
          </p:cNvPr>
          <p:cNvSpPr txBox="1"/>
          <p:nvPr/>
        </p:nvSpPr>
        <p:spPr>
          <a:xfrm>
            <a:off x="4975234" y="4335778"/>
            <a:ext cx="4577860" cy="253916"/>
          </a:xfrm>
          <a:prstGeom prst="rect">
            <a:avLst/>
          </a:prstGeom>
          <a:noFill/>
        </p:spPr>
        <p:txBody>
          <a:bodyPr wrap="square">
            <a:spAutoFit/>
          </a:bodyPr>
          <a:lstStyle/>
          <a:p>
            <a:r>
              <a:rPr lang="en-US" sz="1050" dirty="0">
                <a:solidFill>
                  <a:schemeClr val="accent2"/>
                </a:solidFill>
                <a:latin typeface="Arial" panose="020B0604020202020204" pitchFamily="34" charset="0"/>
                <a:cs typeface="Arial" panose="020B0604020202020204" pitchFamily="34" charset="0"/>
              </a:rPr>
              <a:t>QDI (Quasi-Delay-Insensitive) async. circuits: handshaking </a:t>
            </a:r>
          </a:p>
        </p:txBody>
      </p:sp>
      <p:sp>
        <p:nvSpPr>
          <p:cNvPr id="11" name="TextBox 10">
            <a:extLst>
              <a:ext uri="{FF2B5EF4-FFF2-40B4-BE49-F238E27FC236}">
                <a16:creationId xmlns:a16="http://schemas.microsoft.com/office/drawing/2014/main" id="{095077FF-1300-D269-CC2C-6E3954336345}"/>
              </a:ext>
            </a:extLst>
          </p:cNvPr>
          <p:cNvSpPr txBox="1"/>
          <p:nvPr/>
        </p:nvSpPr>
        <p:spPr>
          <a:xfrm>
            <a:off x="6557850" y="827555"/>
            <a:ext cx="3857556" cy="253916"/>
          </a:xfrm>
          <a:prstGeom prst="rect">
            <a:avLst/>
          </a:prstGeom>
          <a:noFill/>
        </p:spPr>
        <p:txBody>
          <a:bodyPr wrap="square" rtlCol="0">
            <a:spAutoFit/>
          </a:bodyPr>
          <a:lstStyle/>
          <a:p>
            <a:r>
              <a:rPr lang="en-US" sz="1050" dirty="0">
                <a:solidFill>
                  <a:schemeClr val="accent2"/>
                </a:solidFill>
                <a:latin typeface="Arial" panose="020B0604020202020204" pitchFamily="34" charset="0"/>
                <a:cs typeface="Arial" panose="020B0604020202020204" pitchFamily="34" charset="0"/>
              </a:rPr>
              <a:t>2D mesh</a:t>
            </a:r>
          </a:p>
        </p:txBody>
      </p:sp>
      <p:pic>
        <p:nvPicPr>
          <p:cNvPr id="13" name="Picture 12" descr="A white paper with black text&#10;&#10;AI-generated content may be incorrect.">
            <a:extLst>
              <a:ext uri="{FF2B5EF4-FFF2-40B4-BE49-F238E27FC236}">
                <a16:creationId xmlns:a16="http://schemas.microsoft.com/office/drawing/2014/main" id="{2FD76B8B-BF16-3968-92A9-ADA6804DAA3B}"/>
              </a:ext>
            </a:extLst>
          </p:cNvPr>
          <p:cNvPicPr>
            <a:picLocks noChangeAspect="1"/>
          </p:cNvPicPr>
          <p:nvPr/>
        </p:nvPicPr>
        <p:blipFill>
          <a:blip r:embed="rId5"/>
          <a:stretch>
            <a:fillRect/>
          </a:stretch>
        </p:blipFill>
        <p:spPr>
          <a:xfrm rot="441398">
            <a:off x="3504199" y="3746895"/>
            <a:ext cx="1001261" cy="1206453"/>
          </a:xfrm>
          <a:prstGeom prst="rect">
            <a:avLst/>
          </a:prstGeom>
        </p:spPr>
      </p:pic>
      <p:sp>
        <p:nvSpPr>
          <p:cNvPr id="14" name="TextBox 13">
            <a:extLst>
              <a:ext uri="{FF2B5EF4-FFF2-40B4-BE49-F238E27FC236}">
                <a16:creationId xmlns:a16="http://schemas.microsoft.com/office/drawing/2014/main" id="{048C350B-14A0-0876-C46F-1C3BA9416842}"/>
              </a:ext>
            </a:extLst>
          </p:cNvPr>
          <p:cNvSpPr txBox="1"/>
          <p:nvPr/>
        </p:nvSpPr>
        <p:spPr>
          <a:xfrm>
            <a:off x="254644" y="899698"/>
            <a:ext cx="2332690" cy="253916"/>
          </a:xfrm>
          <a:prstGeom prst="rect">
            <a:avLst/>
          </a:prstGeom>
          <a:noFill/>
        </p:spPr>
        <p:txBody>
          <a:bodyPr wrap="none" rtlCol="0">
            <a:spAutoFit/>
          </a:bodyPr>
          <a:lstStyle/>
          <a:p>
            <a:r>
              <a:rPr lang="en-US" sz="1050" dirty="0">
                <a:solidFill>
                  <a:schemeClr val="accent2"/>
                </a:solidFill>
                <a:latin typeface="Arial" panose="020B0604020202020204" pitchFamily="34" charset="0"/>
                <a:cs typeface="Arial" panose="020B0604020202020204" pitchFamily="34" charset="0"/>
              </a:rPr>
              <a:t>Augmented integrate-and-fire model</a:t>
            </a:r>
          </a:p>
        </p:txBody>
      </p:sp>
    </p:spTree>
    <p:extLst>
      <p:ext uri="{BB962C8B-B14F-4D97-AF65-F5344CB8AC3E}">
        <p14:creationId xmlns:p14="http://schemas.microsoft.com/office/powerpoint/2010/main" val="1679864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420B4-7230-E619-3E7F-2B5B982C6A8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C9DE347-C23F-52BD-60A8-29D0C6F18C0C}"/>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A69DBF78-46A1-2BCD-4CE7-7F4B199C4692}"/>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A47EC8E1-6F36-14E8-36CB-7FD28A62F733}"/>
              </a:ext>
            </a:extLst>
          </p:cNvPr>
          <p:cNvSpPr txBox="1"/>
          <p:nvPr/>
        </p:nvSpPr>
        <p:spPr>
          <a:xfrm>
            <a:off x="232895" y="907255"/>
            <a:ext cx="4734128" cy="3600986"/>
          </a:xfrm>
          <a:prstGeom prst="rect">
            <a:avLst/>
          </a:prstGeom>
          <a:noFill/>
        </p:spPr>
        <p:txBody>
          <a:bodyPr wrap="square">
            <a:spAutoFit/>
          </a:bodyPr>
          <a:lstStyle/>
          <a:p>
            <a:pPr marL="285750" indent="-285750">
              <a:buFont typeface="Arial" panose="020B0604020202020204" pitchFamily="34" charset="0"/>
              <a:buChar char="•"/>
            </a:pP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an architecture and a programming model for neural inference, reimagines the interaction between compute and memory by embodying </a:t>
            </a:r>
            <a:r>
              <a:rPr lang="en-US" sz="1200" b="1" dirty="0">
                <a:latin typeface="Arial" panose="020B0604020202020204" pitchFamily="34" charset="0"/>
                <a:cs typeface="Arial" panose="020B0604020202020204" pitchFamily="34" charset="0"/>
              </a:rPr>
              <a:t>10 interrelated, synergistic axioms </a:t>
            </a:r>
            <a:r>
              <a:rPr lang="en-US" sz="1200" dirty="0">
                <a:latin typeface="Arial" panose="020B0604020202020204" pitchFamily="34" charset="0"/>
                <a:cs typeface="Arial" panose="020B0604020202020204" pitchFamily="34" charset="0"/>
              </a:rPr>
              <a:t>that build on brain-inspired computing.</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1</a:t>
            </a:r>
            <a:r>
              <a:rPr lang="en-US" sz="1200" dirty="0">
                <a:latin typeface="Arial" panose="020B0604020202020204" pitchFamily="34" charset="0"/>
                <a:cs typeface="Arial" panose="020B0604020202020204" pitchFamily="34" charset="0"/>
              </a:rPr>
              <a:t>: Turning to architecture,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is specialized for neural inference. For example, it has no data-dependent conditional branching, and it does not support training or scientific computation.</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2</a:t>
            </a:r>
            <a:r>
              <a:rPr lang="en-US" sz="1200" dirty="0">
                <a:latin typeface="Arial" panose="020B0604020202020204" pitchFamily="34" charset="0"/>
                <a:cs typeface="Arial" panose="020B0604020202020204" pitchFamily="34" charset="0"/>
              </a:rPr>
              <a:t>: Inspired by biological precision,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is optimized for 8-, 4-, and 2-bit low-precision. This is sufficient to achieve state-of-the-art inference accuracy on many neural networks while dispensing with the high-precision required for training.</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3</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has a distributed, modular core array (16-by-16), with each core capable of massive parallelism (8192 2-bit operations per cycle) (Fig. 2F). Cortex-like modularity of the tiled core array enables homogeneous scalability in two dimensions and, perhaps, even in three dimensions and is also amenable to heterogeneous </a:t>
            </a:r>
            <a:r>
              <a:rPr lang="en-US" sz="1200" dirty="0" err="1">
                <a:latin typeface="Arial" panose="020B0604020202020204" pitchFamily="34" charset="0"/>
                <a:cs typeface="Arial" panose="020B0604020202020204" pitchFamily="34" charset="0"/>
              </a:rPr>
              <a:t>chiplet</a:t>
            </a:r>
            <a:r>
              <a:rPr lang="en-US" sz="1200" dirty="0">
                <a:latin typeface="Arial" panose="020B0604020202020204" pitchFamily="34" charset="0"/>
                <a:cs typeface="Arial" panose="020B0604020202020204" pitchFamily="34" charset="0"/>
              </a:rPr>
              <a:t> integration.</a:t>
            </a:r>
          </a:p>
        </p:txBody>
      </p:sp>
      <p:pic>
        <p:nvPicPr>
          <p:cNvPr id="7" name="Picture 6" descr="A diagram of a computer chip&#10;&#10;AI-generated content may be incorrect.">
            <a:extLst>
              <a:ext uri="{FF2B5EF4-FFF2-40B4-BE49-F238E27FC236}">
                <a16:creationId xmlns:a16="http://schemas.microsoft.com/office/drawing/2014/main" id="{911DD7ED-F05D-7959-F394-BA31944B9B09}"/>
              </a:ext>
            </a:extLst>
          </p:cNvPr>
          <p:cNvPicPr>
            <a:picLocks noChangeAspect="1"/>
          </p:cNvPicPr>
          <p:nvPr/>
        </p:nvPicPr>
        <p:blipFill>
          <a:blip r:embed="rId4"/>
          <a:stretch>
            <a:fillRect/>
          </a:stretch>
        </p:blipFill>
        <p:spPr>
          <a:xfrm>
            <a:off x="5207868" y="907255"/>
            <a:ext cx="3797341" cy="3611197"/>
          </a:xfrm>
          <a:prstGeom prst="rect">
            <a:avLst/>
          </a:prstGeom>
        </p:spPr>
      </p:pic>
      <p:sp>
        <p:nvSpPr>
          <p:cNvPr id="9" name="TextBox 8">
            <a:extLst>
              <a:ext uri="{FF2B5EF4-FFF2-40B4-BE49-F238E27FC236}">
                <a16:creationId xmlns:a16="http://schemas.microsoft.com/office/drawing/2014/main" id="{40347BF7-4BE3-B126-4945-EDE0FF629C3A}"/>
              </a:ext>
            </a:extLst>
          </p:cNvPr>
          <p:cNvSpPr txBox="1"/>
          <p:nvPr/>
        </p:nvSpPr>
        <p:spPr>
          <a:xfrm>
            <a:off x="4905148" y="4319017"/>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2</a:t>
            </a:r>
          </a:p>
        </p:txBody>
      </p:sp>
    </p:spTree>
    <p:extLst>
      <p:ext uri="{BB962C8B-B14F-4D97-AF65-F5344CB8AC3E}">
        <p14:creationId xmlns:p14="http://schemas.microsoft.com/office/powerpoint/2010/main" val="493265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AC467-1B5C-0502-A244-B66DF0DFC2D7}"/>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F1466E0E-7915-737A-7F17-AE4562F76697}"/>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A853C6B8-209C-F927-0E03-C4105CE036E8}"/>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FA2355DD-D4B4-C2D7-EECD-519DC55A61F4}"/>
              </a:ext>
            </a:extLst>
          </p:cNvPr>
          <p:cNvSpPr txBox="1"/>
          <p:nvPr/>
        </p:nvSpPr>
        <p:spPr>
          <a:xfrm>
            <a:off x="232895" y="907255"/>
            <a:ext cx="4734128" cy="1569660"/>
          </a:xfrm>
          <a:prstGeom prst="rect">
            <a:avLst/>
          </a:prstGeom>
          <a:noFill/>
        </p:spPr>
        <p:txBody>
          <a:bodyPr wrap="square">
            <a:spAutoFit/>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4</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distributes memory among cores (Figs. 1B and 2F) and, within a core, not only places memories near compute but also intertwines critical compute with memory (Fig. 2, A and B). The nearness of memory and compute enables each core to exploit data locality for energy efficiency.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dedicates a large area to on-chip memory that is neither centralized nor organized in a traditional memory hierarchy.</a:t>
            </a:r>
          </a:p>
        </p:txBody>
      </p:sp>
      <p:pic>
        <p:nvPicPr>
          <p:cNvPr id="7" name="Picture 6" descr="A diagram of a computer chip&#10;&#10;AI-generated content may be incorrect.">
            <a:extLst>
              <a:ext uri="{FF2B5EF4-FFF2-40B4-BE49-F238E27FC236}">
                <a16:creationId xmlns:a16="http://schemas.microsoft.com/office/drawing/2014/main" id="{2D7E1BA8-A6F1-03D8-98E2-7505A8007B11}"/>
              </a:ext>
            </a:extLst>
          </p:cNvPr>
          <p:cNvPicPr>
            <a:picLocks noChangeAspect="1"/>
          </p:cNvPicPr>
          <p:nvPr/>
        </p:nvPicPr>
        <p:blipFill>
          <a:blip r:embed="rId4"/>
          <a:stretch>
            <a:fillRect/>
          </a:stretch>
        </p:blipFill>
        <p:spPr>
          <a:xfrm>
            <a:off x="5207868" y="907255"/>
            <a:ext cx="3797341" cy="3611197"/>
          </a:xfrm>
          <a:prstGeom prst="rect">
            <a:avLst/>
          </a:prstGeom>
        </p:spPr>
      </p:pic>
      <p:pic>
        <p:nvPicPr>
          <p:cNvPr id="6" name="Picture 5" descr="A diagram of a computer chip&#10;&#10;AI-generated content may be incorrect.">
            <a:extLst>
              <a:ext uri="{FF2B5EF4-FFF2-40B4-BE49-F238E27FC236}">
                <a16:creationId xmlns:a16="http://schemas.microsoft.com/office/drawing/2014/main" id="{C101E6F5-D5AC-5261-4C12-795820AA42F2}"/>
              </a:ext>
            </a:extLst>
          </p:cNvPr>
          <p:cNvPicPr>
            <a:picLocks noChangeAspect="1"/>
          </p:cNvPicPr>
          <p:nvPr/>
        </p:nvPicPr>
        <p:blipFill>
          <a:blip r:embed="rId5"/>
          <a:stretch>
            <a:fillRect/>
          </a:stretch>
        </p:blipFill>
        <p:spPr>
          <a:xfrm>
            <a:off x="1696636" y="2296929"/>
            <a:ext cx="2327310" cy="2221523"/>
          </a:xfrm>
          <a:prstGeom prst="rect">
            <a:avLst/>
          </a:prstGeom>
        </p:spPr>
      </p:pic>
      <p:sp>
        <p:nvSpPr>
          <p:cNvPr id="8" name="TextBox 7">
            <a:extLst>
              <a:ext uri="{FF2B5EF4-FFF2-40B4-BE49-F238E27FC236}">
                <a16:creationId xmlns:a16="http://schemas.microsoft.com/office/drawing/2014/main" id="{5EBDB6DC-DB17-EA9D-A5A9-A671F03C0E00}"/>
              </a:ext>
            </a:extLst>
          </p:cNvPr>
          <p:cNvSpPr txBox="1"/>
          <p:nvPr/>
        </p:nvSpPr>
        <p:spPr>
          <a:xfrm>
            <a:off x="1077358" y="4236245"/>
            <a:ext cx="498855" cy="261610"/>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1</a:t>
            </a:r>
          </a:p>
        </p:txBody>
      </p:sp>
      <p:sp>
        <p:nvSpPr>
          <p:cNvPr id="9" name="TextBox 8">
            <a:extLst>
              <a:ext uri="{FF2B5EF4-FFF2-40B4-BE49-F238E27FC236}">
                <a16:creationId xmlns:a16="http://schemas.microsoft.com/office/drawing/2014/main" id="{9D5DC914-066A-7E28-1920-DF763D358798}"/>
              </a:ext>
            </a:extLst>
          </p:cNvPr>
          <p:cNvSpPr txBox="1"/>
          <p:nvPr/>
        </p:nvSpPr>
        <p:spPr>
          <a:xfrm>
            <a:off x="4679164" y="4105440"/>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2</a:t>
            </a:r>
          </a:p>
        </p:txBody>
      </p:sp>
    </p:spTree>
    <p:extLst>
      <p:ext uri="{BB962C8B-B14F-4D97-AF65-F5344CB8AC3E}">
        <p14:creationId xmlns:p14="http://schemas.microsoft.com/office/powerpoint/2010/main" val="4259022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3953F-9A25-857F-C5D5-85D9724A4AC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BCCA65E-9F8A-38A6-80DD-21A5CD55398F}"/>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D408DCAA-F944-B445-5C17-C4AA3EB3DF96}"/>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14457662-A677-3C16-E6A0-C4AE1DCC21A8}"/>
              </a:ext>
            </a:extLst>
          </p:cNvPr>
          <p:cNvSpPr txBox="1"/>
          <p:nvPr/>
        </p:nvSpPr>
        <p:spPr>
          <a:xfrm>
            <a:off x="232895" y="907255"/>
            <a:ext cx="4734128" cy="2123658"/>
          </a:xfrm>
          <a:prstGeom prst="rect">
            <a:avLst/>
          </a:prstGeom>
          <a:noFill/>
        </p:spPr>
        <p:txBody>
          <a:bodyPr wrap="square">
            <a:spAutoFit/>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5: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uses two dense networks-on-chip (</a:t>
            </a:r>
            <a:r>
              <a:rPr lang="en-US" sz="1200" dirty="0" err="1">
                <a:latin typeface="Arial" panose="020B0604020202020204" pitchFamily="34" charset="0"/>
                <a:cs typeface="Arial" panose="020B0604020202020204" pitchFamily="34" charset="0"/>
              </a:rPr>
              <a:t>NoCs</a:t>
            </a:r>
            <a:r>
              <a:rPr lang="en-US" sz="1200" dirty="0">
                <a:latin typeface="Arial" panose="020B0604020202020204" pitchFamily="34" charset="0"/>
                <a:cs typeface="Arial" panose="020B0604020202020204" pitchFamily="34" charset="0"/>
              </a:rPr>
              <a:t>) (20) to interconnect the cores, unifying and integrating the distributed computation and memory (Fig. 2, C and D) that would otherwise be fragmented. These </a:t>
            </a:r>
            <a:r>
              <a:rPr lang="en-US" sz="1200" dirty="0" err="1">
                <a:latin typeface="Arial" panose="020B0604020202020204" pitchFamily="34" charset="0"/>
                <a:cs typeface="Arial" panose="020B0604020202020204" pitchFamily="34" charset="0"/>
              </a:rPr>
              <a:t>NoCs</a:t>
            </a:r>
            <a:r>
              <a:rPr lang="en-US" sz="1200" dirty="0">
                <a:latin typeface="Arial" panose="020B0604020202020204" pitchFamily="34" charset="0"/>
                <a:cs typeface="Arial" panose="020B0604020202020204" pitchFamily="34" charset="0"/>
              </a:rPr>
              <a:t> are inspired by long-distance white-matter and short-distance gray-matter pathways in the brain and by neuroanatomical topological maps found in cortical sensory and motor systems. One gray matter–inspired NoC enables spatial computing between adjacent cores (Fig. 3 and fig. S1). Another white matter–inspired NoC enables neuron activations to be spatially redistributed among all cores.</a:t>
            </a:r>
          </a:p>
        </p:txBody>
      </p:sp>
      <p:pic>
        <p:nvPicPr>
          <p:cNvPr id="7" name="Picture 6" descr="A diagram of a computer chip&#10;&#10;AI-generated content may be incorrect.">
            <a:extLst>
              <a:ext uri="{FF2B5EF4-FFF2-40B4-BE49-F238E27FC236}">
                <a16:creationId xmlns:a16="http://schemas.microsoft.com/office/drawing/2014/main" id="{72A52A77-73CD-56E3-ED04-034AD45DBA55}"/>
              </a:ext>
            </a:extLst>
          </p:cNvPr>
          <p:cNvPicPr>
            <a:picLocks noChangeAspect="1"/>
          </p:cNvPicPr>
          <p:nvPr/>
        </p:nvPicPr>
        <p:blipFill>
          <a:blip r:embed="rId4"/>
          <a:stretch>
            <a:fillRect/>
          </a:stretch>
        </p:blipFill>
        <p:spPr>
          <a:xfrm>
            <a:off x="5207868" y="907255"/>
            <a:ext cx="3797341" cy="3611197"/>
          </a:xfrm>
          <a:prstGeom prst="rect">
            <a:avLst/>
          </a:prstGeom>
        </p:spPr>
      </p:pic>
      <p:sp>
        <p:nvSpPr>
          <p:cNvPr id="8" name="TextBox 7">
            <a:extLst>
              <a:ext uri="{FF2B5EF4-FFF2-40B4-BE49-F238E27FC236}">
                <a16:creationId xmlns:a16="http://schemas.microsoft.com/office/drawing/2014/main" id="{04B97860-E44E-9DCC-D033-8C1B53180ACD}"/>
              </a:ext>
            </a:extLst>
          </p:cNvPr>
          <p:cNvSpPr txBox="1"/>
          <p:nvPr/>
        </p:nvSpPr>
        <p:spPr>
          <a:xfrm>
            <a:off x="351958" y="4133954"/>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3</a:t>
            </a:r>
          </a:p>
        </p:txBody>
      </p:sp>
      <p:sp>
        <p:nvSpPr>
          <p:cNvPr id="9" name="TextBox 8">
            <a:extLst>
              <a:ext uri="{FF2B5EF4-FFF2-40B4-BE49-F238E27FC236}">
                <a16:creationId xmlns:a16="http://schemas.microsoft.com/office/drawing/2014/main" id="{565085BE-9689-B683-A55F-F1A240CBA802}"/>
              </a:ext>
            </a:extLst>
          </p:cNvPr>
          <p:cNvSpPr txBox="1"/>
          <p:nvPr/>
        </p:nvSpPr>
        <p:spPr>
          <a:xfrm>
            <a:off x="4679164" y="4105440"/>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2</a:t>
            </a:r>
          </a:p>
        </p:txBody>
      </p:sp>
      <p:pic>
        <p:nvPicPr>
          <p:cNvPr id="10" name="Picture 9" descr="A screenshot of a game&#10;&#10;AI-generated content may be incorrect.">
            <a:extLst>
              <a:ext uri="{FF2B5EF4-FFF2-40B4-BE49-F238E27FC236}">
                <a16:creationId xmlns:a16="http://schemas.microsoft.com/office/drawing/2014/main" id="{31D431CB-7038-C80D-DDAB-B840ADF55009}"/>
              </a:ext>
            </a:extLst>
          </p:cNvPr>
          <p:cNvPicPr>
            <a:picLocks noChangeAspect="1"/>
          </p:cNvPicPr>
          <p:nvPr/>
        </p:nvPicPr>
        <p:blipFill>
          <a:blip r:embed="rId5"/>
          <a:stretch>
            <a:fillRect/>
          </a:stretch>
        </p:blipFill>
        <p:spPr>
          <a:xfrm>
            <a:off x="1175131" y="3138346"/>
            <a:ext cx="2955161" cy="1365250"/>
          </a:xfrm>
          <a:prstGeom prst="rect">
            <a:avLst/>
          </a:prstGeom>
        </p:spPr>
      </p:pic>
    </p:spTree>
    <p:extLst>
      <p:ext uri="{BB962C8B-B14F-4D97-AF65-F5344CB8AC3E}">
        <p14:creationId xmlns:p14="http://schemas.microsoft.com/office/powerpoint/2010/main" val="2845395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F2239-8D10-405C-6EBA-B378A69DB60A}"/>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2490E36-4210-74EB-DC9D-CF138A73CAD0}"/>
              </a:ext>
            </a:extLst>
          </p:cNvPr>
          <p:cNvSpPr txBox="1">
            <a:spLocks noChangeArrowheads="1"/>
          </p:cNvSpPr>
          <p:nvPr/>
        </p:nvSpPr>
        <p:spPr>
          <a:xfrm>
            <a:off x="0" y="2105889"/>
            <a:ext cx="9144000" cy="464344"/>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2400" dirty="0">
                <a:solidFill>
                  <a:schemeClr val="accent1">
                    <a:lumMod val="75000"/>
                  </a:schemeClr>
                </a:solidFill>
                <a:ea typeface="ＭＳ Ｐゴシック" panose="020B0600070205080204" pitchFamily="34" charset="-128"/>
              </a:rPr>
              <a:t>Non-von Neuman architectures</a:t>
            </a:r>
          </a:p>
          <a:p>
            <a:r>
              <a:rPr lang="en-US" altLang="en-US" sz="2400" dirty="0">
                <a:solidFill>
                  <a:schemeClr val="accent1">
                    <a:lumMod val="75000"/>
                  </a:schemeClr>
                </a:solidFill>
                <a:ea typeface="ＭＳ Ｐゴシック" panose="020B0600070205080204" pitchFamily="34" charset="-128"/>
              </a:rPr>
              <a:t>In-memory computation (IMC or </a:t>
            </a:r>
            <a:r>
              <a:rPr lang="en-US" altLang="en-US" sz="2400" dirty="0" err="1">
                <a:solidFill>
                  <a:schemeClr val="accent1">
                    <a:lumMod val="75000"/>
                  </a:schemeClr>
                </a:solidFill>
                <a:ea typeface="ＭＳ Ｐゴシック" panose="020B0600070205080204" pitchFamily="34" charset="-128"/>
              </a:rPr>
              <a:t>PiM</a:t>
            </a:r>
            <a:r>
              <a:rPr lang="en-US" altLang="en-US" sz="2400" dirty="0">
                <a:solidFill>
                  <a:schemeClr val="accent1">
                    <a:lumMod val="75000"/>
                  </a:schemeClr>
                </a:solidFill>
                <a:ea typeface="ＭＳ Ｐゴシック" panose="020B0600070205080204" pitchFamily="34" charset="-128"/>
              </a:rPr>
              <a:t>)</a:t>
            </a:r>
          </a:p>
        </p:txBody>
      </p:sp>
    </p:spTree>
    <p:extLst>
      <p:ext uri="{BB962C8B-B14F-4D97-AF65-F5344CB8AC3E}">
        <p14:creationId xmlns:p14="http://schemas.microsoft.com/office/powerpoint/2010/main" val="4197602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E846D-E2F2-253F-7A56-0F6EBB22925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AE57B10-F099-77E0-AC0E-1A68DD12A676}"/>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29CFE77B-42F2-1BC3-72AE-B37ECA9B30C6}"/>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sp>
        <p:nvSpPr>
          <p:cNvPr id="5" name="TextBox 4">
            <a:extLst>
              <a:ext uri="{FF2B5EF4-FFF2-40B4-BE49-F238E27FC236}">
                <a16:creationId xmlns:a16="http://schemas.microsoft.com/office/drawing/2014/main" id="{B117ED21-062A-5706-5C9F-2CD464EAD0BD}"/>
              </a:ext>
            </a:extLst>
          </p:cNvPr>
          <p:cNvSpPr txBox="1"/>
          <p:nvPr/>
        </p:nvSpPr>
        <p:spPr>
          <a:xfrm>
            <a:off x="232895" y="907255"/>
            <a:ext cx="4734128" cy="2308324"/>
          </a:xfrm>
          <a:prstGeom prst="rect">
            <a:avLst/>
          </a:prstGeom>
          <a:noFill/>
        </p:spPr>
        <p:txBody>
          <a:bodyPr wrap="square">
            <a:spAutoFit/>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6: </a:t>
            </a:r>
            <a:r>
              <a:rPr lang="en-US" sz="1200" dirty="0">
                <a:latin typeface="Arial" panose="020B0604020202020204" pitchFamily="34" charset="0"/>
                <a:cs typeface="Arial" panose="020B0604020202020204" pitchFamily="34" charset="0"/>
              </a:rPr>
              <a:t>Another two </a:t>
            </a:r>
            <a:r>
              <a:rPr lang="en-US" sz="1200" dirty="0" err="1">
                <a:latin typeface="Arial" panose="020B0604020202020204" pitchFamily="34" charset="0"/>
                <a:cs typeface="Arial" panose="020B0604020202020204" pitchFamily="34" charset="0"/>
              </a:rPr>
              <a:t>NoCs</a:t>
            </a:r>
            <a:r>
              <a:rPr lang="en-US" sz="1200" dirty="0">
                <a:latin typeface="Arial" panose="020B0604020202020204" pitchFamily="34" charset="0"/>
                <a:cs typeface="Arial" panose="020B0604020202020204" pitchFamily="34" charset="0"/>
              </a:rPr>
              <a:t> enable reconfiguring synaptic weights and programs on each core for high-speed operation of compute units (Fig. 2, C and D).</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7</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exploits data-independent branching to support a fully pipelined, stall-free, deterministic control operation for high temporal utilization without any memory misses, which are a hallmark of the von Neumann architecture. Lack of memory misses eliminates the need for speculative, nondeterministic execution. Deterministic operation enables a set of eight threads for various compute, memory, and communication operations to be synchronized by construction and to operate at a high utilization.</a:t>
            </a:r>
          </a:p>
        </p:txBody>
      </p:sp>
      <p:pic>
        <p:nvPicPr>
          <p:cNvPr id="7" name="Picture 6" descr="A diagram of a computer chip&#10;&#10;AI-generated content may be incorrect.">
            <a:extLst>
              <a:ext uri="{FF2B5EF4-FFF2-40B4-BE49-F238E27FC236}">
                <a16:creationId xmlns:a16="http://schemas.microsoft.com/office/drawing/2014/main" id="{5D4285BE-88A0-E3AB-CC07-D01F7CD437EE}"/>
              </a:ext>
            </a:extLst>
          </p:cNvPr>
          <p:cNvPicPr>
            <a:picLocks noChangeAspect="1"/>
          </p:cNvPicPr>
          <p:nvPr/>
        </p:nvPicPr>
        <p:blipFill>
          <a:blip r:embed="rId4"/>
          <a:stretch>
            <a:fillRect/>
          </a:stretch>
        </p:blipFill>
        <p:spPr>
          <a:xfrm>
            <a:off x="5207868" y="907255"/>
            <a:ext cx="3797341" cy="3611197"/>
          </a:xfrm>
          <a:prstGeom prst="rect">
            <a:avLst/>
          </a:prstGeom>
        </p:spPr>
      </p:pic>
      <p:sp>
        <p:nvSpPr>
          <p:cNvPr id="9" name="TextBox 8">
            <a:extLst>
              <a:ext uri="{FF2B5EF4-FFF2-40B4-BE49-F238E27FC236}">
                <a16:creationId xmlns:a16="http://schemas.microsoft.com/office/drawing/2014/main" id="{BCFC57FF-1A78-B4EA-BE2D-A73BA059DF94}"/>
              </a:ext>
            </a:extLst>
          </p:cNvPr>
          <p:cNvSpPr txBox="1"/>
          <p:nvPr/>
        </p:nvSpPr>
        <p:spPr>
          <a:xfrm>
            <a:off x="4679164" y="4105440"/>
            <a:ext cx="48442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Fig 2</a:t>
            </a:r>
          </a:p>
        </p:txBody>
      </p:sp>
    </p:spTree>
    <p:extLst>
      <p:ext uri="{BB962C8B-B14F-4D97-AF65-F5344CB8AC3E}">
        <p14:creationId xmlns:p14="http://schemas.microsoft.com/office/powerpoint/2010/main" val="4196035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C488-9892-3342-1C1F-BA8ED63277FE}"/>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12F91C7-ADCF-B518-79B7-E2CC51524B98}"/>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5" name="TextBox 4">
            <a:extLst>
              <a:ext uri="{FF2B5EF4-FFF2-40B4-BE49-F238E27FC236}">
                <a16:creationId xmlns:a16="http://schemas.microsoft.com/office/drawing/2014/main" id="{AA2919F1-CA7A-0B7E-ACEB-30F986794CE6}"/>
              </a:ext>
            </a:extLst>
          </p:cNvPr>
          <p:cNvSpPr txBox="1"/>
          <p:nvPr/>
        </p:nvSpPr>
        <p:spPr>
          <a:xfrm>
            <a:off x="232895" y="907255"/>
            <a:ext cx="4128090" cy="2677656"/>
          </a:xfrm>
          <a:prstGeom prst="rect">
            <a:avLst/>
          </a:prstGeom>
          <a:noFill/>
        </p:spPr>
        <p:txBody>
          <a:bodyPr wrap="square">
            <a:spAutoFit/>
          </a:bodyPr>
          <a:lstStyle/>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8</a:t>
            </a:r>
            <a:r>
              <a:rPr lang="en-US" sz="1200" dirty="0">
                <a:latin typeface="Arial" panose="020B0604020202020204" pitchFamily="34" charset="0"/>
                <a:cs typeface="Arial" panose="020B0604020202020204" pitchFamily="34" charset="0"/>
              </a:rPr>
              <a:t>: Turning to algorithms and software, </a:t>
            </a:r>
            <a:r>
              <a:rPr lang="en-US" sz="1200" dirty="0">
                <a:solidFill>
                  <a:srgbClr val="FF0000"/>
                </a:solidFill>
                <a:latin typeface="Arial" panose="020B0604020202020204" pitchFamily="34" charset="0"/>
                <a:cs typeface="Arial" panose="020B0604020202020204" pitchFamily="34" charset="0"/>
              </a:rPr>
              <a:t>co-optimized training algorithms</a:t>
            </a:r>
            <a:r>
              <a:rPr lang="en-US" sz="1200" dirty="0">
                <a:latin typeface="Arial" panose="020B0604020202020204" pitchFamily="34" charset="0"/>
                <a:cs typeface="Arial" panose="020B0604020202020204" pitchFamily="34" charset="0"/>
              </a:rPr>
              <a:t> (fig. S3) enable state-of-the-art inference accuracy to be achieved by incorporating low-precision constraints into training.</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9</a:t>
            </a:r>
            <a:r>
              <a:rPr lang="en-US" sz="1200" dirty="0">
                <a:latin typeface="Arial" panose="020B0604020202020204" pitchFamily="34" charset="0"/>
                <a:cs typeface="Arial" panose="020B0604020202020204" pitchFamily="34" charset="0"/>
              </a:rPr>
              <a:t>: </a:t>
            </a:r>
            <a:r>
              <a:rPr lang="en-US" sz="1200" dirty="0">
                <a:solidFill>
                  <a:srgbClr val="FF0000"/>
                </a:solidFill>
                <a:latin typeface="Arial" panose="020B0604020202020204" pitchFamily="34" charset="0"/>
                <a:cs typeface="Arial" panose="020B0604020202020204" pitchFamily="34" charset="0"/>
              </a:rPr>
              <a:t>Codesigned software </a:t>
            </a:r>
            <a:r>
              <a:rPr lang="en-US" sz="1200" dirty="0">
                <a:latin typeface="Arial" panose="020B0604020202020204" pitchFamily="34" charset="0"/>
                <a:cs typeface="Arial" panose="020B0604020202020204" pitchFamily="34" charset="0"/>
              </a:rPr>
              <a:t>(fig. S3) automatically determines an explicit orchestration schedule for computation, memory, and communication to achieve high compute utilization in space and time while ensuring that there are no resource collisions.</a:t>
            </a:r>
          </a:p>
          <a:p>
            <a:pPr marL="285750" indent="-285750">
              <a:buFont typeface="Arial" panose="020B0604020202020204" pitchFamily="34" charset="0"/>
              <a:buChar char="•"/>
            </a:pPr>
            <a:r>
              <a:rPr lang="en-US" sz="1200" b="1" dirty="0">
                <a:latin typeface="Arial" panose="020B0604020202020204" pitchFamily="34" charset="0"/>
                <a:cs typeface="Arial" panose="020B0604020202020204" pitchFamily="34" charset="0"/>
              </a:rPr>
              <a:t>Axiom 10</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NorthPole</a:t>
            </a:r>
            <a:r>
              <a:rPr lang="en-US" sz="1200" dirty="0">
                <a:latin typeface="Arial" panose="020B0604020202020204" pitchFamily="34" charset="0"/>
                <a:cs typeface="Arial" panose="020B0604020202020204" pitchFamily="34" charset="0"/>
              </a:rPr>
              <a:t> employs a usage model that consists of writing an input frame and reading an output frame (Figs. 1D and 3), which enables it to operate independently of the attached general processor.</a:t>
            </a:r>
          </a:p>
        </p:txBody>
      </p:sp>
      <p:sp>
        <p:nvSpPr>
          <p:cNvPr id="4" name="TextBox 3">
            <a:extLst>
              <a:ext uri="{FF2B5EF4-FFF2-40B4-BE49-F238E27FC236}">
                <a16:creationId xmlns:a16="http://schemas.microsoft.com/office/drawing/2014/main" id="{EAA9527E-A113-A576-45B4-5289DCDE5A46}"/>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pic>
        <p:nvPicPr>
          <p:cNvPr id="6" name="Picture 5" descr="A diagram of a software toolchain&#10;&#10;AI-generated content may be incorrect.">
            <a:extLst>
              <a:ext uri="{FF2B5EF4-FFF2-40B4-BE49-F238E27FC236}">
                <a16:creationId xmlns:a16="http://schemas.microsoft.com/office/drawing/2014/main" id="{616D9B3D-5650-73B7-2DBA-559322C41A75}"/>
              </a:ext>
            </a:extLst>
          </p:cNvPr>
          <p:cNvPicPr>
            <a:picLocks noChangeAspect="1"/>
          </p:cNvPicPr>
          <p:nvPr/>
        </p:nvPicPr>
        <p:blipFill>
          <a:blip r:embed="rId4"/>
          <a:stretch>
            <a:fillRect/>
          </a:stretch>
        </p:blipFill>
        <p:spPr>
          <a:xfrm>
            <a:off x="4564049" y="960009"/>
            <a:ext cx="4300264" cy="3436145"/>
          </a:xfrm>
          <a:prstGeom prst="rect">
            <a:avLst/>
          </a:prstGeom>
        </p:spPr>
      </p:pic>
    </p:spTree>
    <p:extLst>
      <p:ext uri="{BB962C8B-B14F-4D97-AF65-F5344CB8AC3E}">
        <p14:creationId xmlns:p14="http://schemas.microsoft.com/office/powerpoint/2010/main" val="1264754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F965D-C246-362A-154D-284960933B27}"/>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DD45E9C-FE0E-3E45-6F8B-315EDE0F6CFB}"/>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76F91EE9-C41B-65CD-0C86-947CEB90F3EA}"/>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pic>
        <p:nvPicPr>
          <p:cNvPr id="13" name="Picture 12" descr="A graph of different types of energy&#10;&#10;AI-generated content may be incorrect.">
            <a:extLst>
              <a:ext uri="{FF2B5EF4-FFF2-40B4-BE49-F238E27FC236}">
                <a16:creationId xmlns:a16="http://schemas.microsoft.com/office/drawing/2014/main" id="{10F732B4-BE8C-1485-683A-5D7910732BE8}"/>
              </a:ext>
            </a:extLst>
          </p:cNvPr>
          <p:cNvPicPr>
            <a:picLocks noChangeAspect="1"/>
          </p:cNvPicPr>
          <p:nvPr/>
        </p:nvPicPr>
        <p:blipFill>
          <a:blip r:embed="rId4"/>
          <a:stretch>
            <a:fillRect/>
          </a:stretch>
        </p:blipFill>
        <p:spPr>
          <a:xfrm>
            <a:off x="2062149" y="960009"/>
            <a:ext cx="5003800" cy="3505200"/>
          </a:xfrm>
          <a:prstGeom prst="rect">
            <a:avLst/>
          </a:prstGeom>
        </p:spPr>
      </p:pic>
      <p:sp>
        <p:nvSpPr>
          <p:cNvPr id="15" name="TextBox 14">
            <a:extLst>
              <a:ext uri="{FF2B5EF4-FFF2-40B4-BE49-F238E27FC236}">
                <a16:creationId xmlns:a16="http://schemas.microsoft.com/office/drawing/2014/main" id="{9A644599-FE68-1BB6-EC5F-1EDB0147A657}"/>
              </a:ext>
            </a:extLst>
          </p:cNvPr>
          <p:cNvSpPr txBox="1"/>
          <p:nvPr/>
        </p:nvSpPr>
        <p:spPr>
          <a:xfrm>
            <a:off x="254977" y="1424353"/>
            <a:ext cx="4577860" cy="276999"/>
          </a:xfrm>
          <a:prstGeom prst="rect">
            <a:avLst/>
          </a:prstGeom>
          <a:noFill/>
        </p:spPr>
        <p:txBody>
          <a:bodyPr wrap="square">
            <a:spAutoFit/>
          </a:bodyPr>
          <a:lstStyle/>
          <a:p>
            <a:pPr marL="171450" indent="-171450">
              <a:buFont typeface="Arial" panose="020B0604020202020204" pitchFamily="34" charset="0"/>
              <a:buChar char="•"/>
            </a:pPr>
            <a:r>
              <a:rPr lang="en-US" sz="600" dirty="0">
                <a:latin typeface="Arial" panose="020B0604020202020204" pitchFamily="34" charset="0"/>
                <a:cs typeface="Arial" panose="020B0604020202020204" pitchFamily="34" charset="0"/>
              </a:rPr>
              <a:t>Tensor Streaming Processor (TSP)</a:t>
            </a:r>
          </a:p>
          <a:p>
            <a:pPr marL="171450" indent="-171450">
              <a:buFont typeface="Arial" panose="020B0604020202020204" pitchFamily="34" charset="0"/>
              <a:buChar char="•"/>
            </a:pPr>
            <a:r>
              <a:rPr lang="en-US" sz="600" dirty="0">
                <a:latin typeface="Arial" panose="020B0604020202020204" pitchFamily="34" charset="0"/>
                <a:cs typeface="Arial" panose="020B0604020202020204" pitchFamily="34" charset="0"/>
              </a:rPr>
              <a:t>Intel Xeon: 8270, 9282</a:t>
            </a:r>
          </a:p>
        </p:txBody>
      </p:sp>
    </p:spTree>
    <p:extLst>
      <p:ext uri="{BB962C8B-B14F-4D97-AF65-F5344CB8AC3E}">
        <p14:creationId xmlns:p14="http://schemas.microsoft.com/office/powerpoint/2010/main" val="2632517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13F89-AFF6-8923-F7A4-E3F567EC02D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93D1CF9-0D5F-6C72-A076-E08CD6D2790F}"/>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IBM’s </a:t>
            </a:r>
            <a:r>
              <a:rPr lang="en-US" altLang="en-US" sz="3200" dirty="0" err="1">
                <a:solidFill>
                  <a:schemeClr val="accent1">
                    <a:lumMod val="75000"/>
                  </a:schemeClr>
                </a:solidFill>
                <a:ea typeface="ＭＳ Ｐゴシック" panose="020B0600070205080204" pitchFamily="34" charset="-128"/>
              </a:rPr>
              <a:t>NorthPole</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AAC8C482-50C4-8DCC-1691-E33C780CAB8C}"/>
              </a:ext>
            </a:extLst>
          </p:cNvPr>
          <p:cNvSpPr txBox="1"/>
          <p:nvPr/>
        </p:nvSpPr>
        <p:spPr>
          <a:xfrm>
            <a:off x="3092604" y="4647835"/>
            <a:ext cx="2958791" cy="215444"/>
          </a:xfrm>
          <a:prstGeom prst="rect">
            <a:avLst/>
          </a:prstGeom>
          <a:noFill/>
        </p:spPr>
        <p:txBody>
          <a:bodyPr wrap="square">
            <a:spAutoFit/>
          </a:bodyPr>
          <a:lstStyle/>
          <a:p>
            <a:pPr algn="ctr"/>
            <a:r>
              <a:rPr lang="en-US" sz="800" dirty="0">
                <a:latin typeface="Arial" panose="020B0604020202020204" pitchFamily="34" charset="0"/>
                <a:cs typeface="Arial" panose="020B0604020202020204" pitchFamily="34" charset="0"/>
                <a:hlinkClick r:id="rId3"/>
              </a:rPr>
              <a:t>https://www.science.org/doi/10.1126/science.adh1174</a:t>
            </a:r>
            <a:r>
              <a:rPr lang="en-US" sz="800" dirty="0">
                <a:latin typeface="Arial" panose="020B0604020202020204" pitchFamily="34" charset="0"/>
                <a:cs typeface="Arial" panose="020B0604020202020204" pitchFamily="34" charset="0"/>
              </a:rPr>
              <a:t> </a:t>
            </a:r>
          </a:p>
        </p:txBody>
      </p:sp>
      <p:pic>
        <p:nvPicPr>
          <p:cNvPr id="5" name="Picture 4" descr="A table of information with numbers and text&#10;&#10;AI-generated content may be incorrect.">
            <a:extLst>
              <a:ext uri="{FF2B5EF4-FFF2-40B4-BE49-F238E27FC236}">
                <a16:creationId xmlns:a16="http://schemas.microsoft.com/office/drawing/2014/main" id="{3A2AB70E-B7BD-3F6A-AB3F-C8E453B57F96}"/>
              </a:ext>
            </a:extLst>
          </p:cNvPr>
          <p:cNvPicPr>
            <a:picLocks noChangeAspect="1"/>
          </p:cNvPicPr>
          <p:nvPr/>
        </p:nvPicPr>
        <p:blipFill>
          <a:blip r:embed="rId4"/>
          <a:stretch>
            <a:fillRect/>
          </a:stretch>
        </p:blipFill>
        <p:spPr>
          <a:xfrm rot="5400000">
            <a:off x="2704635" y="-99745"/>
            <a:ext cx="3734729" cy="5760430"/>
          </a:xfrm>
          <a:prstGeom prst="rect">
            <a:avLst/>
          </a:prstGeom>
        </p:spPr>
      </p:pic>
    </p:spTree>
    <p:extLst>
      <p:ext uri="{BB962C8B-B14F-4D97-AF65-F5344CB8AC3E}">
        <p14:creationId xmlns:p14="http://schemas.microsoft.com/office/powerpoint/2010/main" val="1827545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86859-DAEC-F233-D19F-994C6A5678D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8C97F1D-0E73-3113-64A8-BE2C8D03EB4B}"/>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BrainScaleS</a:t>
            </a:r>
            <a:r>
              <a:rPr lang="en-US" altLang="en-US" sz="3200" dirty="0">
                <a:solidFill>
                  <a:schemeClr val="accent1">
                    <a:lumMod val="75000"/>
                  </a:schemeClr>
                </a:solidFill>
                <a:ea typeface="ＭＳ Ｐゴシック" panose="020B0600070205080204" pitchFamily="34" charset="-128"/>
              </a:rPr>
              <a:t> chips</a:t>
            </a:r>
          </a:p>
        </p:txBody>
      </p:sp>
      <p:sp>
        <p:nvSpPr>
          <p:cNvPr id="4" name="TextBox 3">
            <a:extLst>
              <a:ext uri="{FF2B5EF4-FFF2-40B4-BE49-F238E27FC236}">
                <a16:creationId xmlns:a16="http://schemas.microsoft.com/office/drawing/2014/main" id="{D933D157-B679-CE6F-A790-392F8CCA08FA}"/>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arXiv:2201.11063v2</a:t>
            </a:r>
          </a:p>
        </p:txBody>
      </p:sp>
      <p:pic>
        <p:nvPicPr>
          <p:cNvPr id="9" name="Picture 8" descr="A screenshot of a computer&#10;&#10;AI-generated content may be incorrect.">
            <a:extLst>
              <a:ext uri="{FF2B5EF4-FFF2-40B4-BE49-F238E27FC236}">
                <a16:creationId xmlns:a16="http://schemas.microsoft.com/office/drawing/2014/main" id="{D8A2F277-5037-D6E0-8684-AA801903B9E5}"/>
              </a:ext>
            </a:extLst>
          </p:cNvPr>
          <p:cNvPicPr>
            <a:picLocks noChangeAspect="1"/>
          </p:cNvPicPr>
          <p:nvPr/>
        </p:nvPicPr>
        <p:blipFill>
          <a:blip r:embed="rId3"/>
          <a:stretch>
            <a:fillRect/>
          </a:stretch>
        </p:blipFill>
        <p:spPr>
          <a:xfrm>
            <a:off x="2871216" y="960009"/>
            <a:ext cx="3860409" cy="4058646"/>
          </a:xfrm>
          <a:prstGeom prst="rect">
            <a:avLst/>
          </a:prstGeom>
        </p:spPr>
      </p:pic>
      <p:sp>
        <p:nvSpPr>
          <p:cNvPr id="12" name="TextBox 11">
            <a:extLst>
              <a:ext uri="{FF2B5EF4-FFF2-40B4-BE49-F238E27FC236}">
                <a16:creationId xmlns:a16="http://schemas.microsoft.com/office/drawing/2014/main" id="{48B49B4B-F9E3-6792-BE27-BEB529EB402D}"/>
              </a:ext>
            </a:extLst>
          </p:cNvPr>
          <p:cNvSpPr txBox="1"/>
          <p:nvPr/>
        </p:nvSpPr>
        <p:spPr>
          <a:xfrm>
            <a:off x="362712" y="960009"/>
            <a:ext cx="2423160" cy="1600438"/>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Heidelberg University</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Human Brain Project</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Analog model of a neuron based on an electrical circuit, leads to inflexibility.</a:t>
            </a:r>
          </a:p>
        </p:txBody>
      </p:sp>
    </p:spTree>
    <p:extLst>
      <p:ext uri="{BB962C8B-B14F-4D97-AF65-F5344CB8AC3E}">
        <p14:creationId xmlns:p14="http://schemas.microsoft.com/office/powerpoint/2010/main" val="11789592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AC405-ED5F-3B75-B35F-E7AD4C3D012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D3888ECC-7300-ABBD-269B-EFB904B0197F}"/>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BrainScaleS-2</a:t>
            </a:r>
          </a:p>
        </p:txBody>
      </p:sp>
      <p:sp>
        <p:nvSpPr>
          <p:cNvPr id="4" name="TextBox 3">
            <a:extLst>
              <a:ext uri="{FF2B5EF4-FFF2-40B4-BE49-F238E27FC236}">
                <a16:creationId xmlns:a16="http://schemas.microsoft.com/office/drawing/2014/main" id="{FF33DEA8-243E-98C7-871A-EDBCBA8D51FA}"/>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arXiv:2201.11063v2</a:t>
            </a:r>
          </a:p>
        </p:txBody>
      </p:sp>
      <p:pic>
        <p:nvPicPr>
          <p:cNvPr id="8" name="Picture 7">
            <a:extLst>
              <a:ext uri="{FF2B5EF4-FFF2-40B4-BE49-F238E27FC236}">
                <a16:creationId xmlns:a16="http://schemas.microsoft.com/office/drawing/2014/main" id="{FF8FFE7B-D9F4-8388-264A-ED49C4E8A5A1}"/>
              </a:ext>
            </a:extLst>
          </p:cNvPr>
          <p:cNvPicPr>
            <a:picLocks noChangeAspect="1"/>
          </p:cNvPicPr>
          <p:nvPr/>
        </p:nvPicPr>
        <p:blipFill>
          <a:blip r:embed="rId3"/>
          <a:stretch>
            <a:fillRect/>
          </a:stretch>
        </p:blipFill>
        <p:spPr>
          <a:xfrm>
            <a:off x="382103" y="1647543"/>
            <a:ext cx="3504729" cy="1662585"/>
          </a:xfrm>
          <a:prstGeom prst="rect">
            <a:avLst/>
          </a:prstGeom>
        </p:spPr>
      </p:pic>
      <p:pic>
        <p:nvPicPr>
          <p:cNvPr id="5" name="Picture 4" descr="A diagram of a computer network&#10;&#10;AI-generated content may be incorrect.">
            <a:extLst>
              <a:ext uri="{FF2B5EF4-FFF2-40B4-BE49-F238E27FC236}">
                <a16:creationId xmlns:a16="http://schemas.microsoft.com/office/drawing/2014/main" id="{FE48A931-D420-9CA9-65F1-96AE15F94FE6}"/>
              </a:ext>
            </a:extLst>
          </p:cNvPr>
          <p:cNvPicPr>
            <a:picLocks noChangeAspect="1"/>
          </p:cNvPicPr>
          <p:nvPr/>
        </p:nvPicPr>
        <p:blipFill>
          <a:blip r:embed="rId4"/>
          <a:stretch>
            <a:fillRect/>
          </a:stretch>
        </p:blipFill>
        <p:spPr>
          <a:xfrm>
            <a:off x="5912606" y="727837"/>
            <a:ext cx="2619023" cy="3869436"/>
          </a:xfrm>
          <a:prstGeom prst="rect">
            <a:avLst/>
          </a:prstGeom>
        </p:spPr>
      </p:pic>
      <p:sp>
        <p:nvSpPr>
          <p:cNvPr id="6" name="TextBox 5">
            <a:extLst>
              <a:ext uri="{FF2B5EF4-FFF2-40B4-BE49-F238E27FC236}">
                <a16:creationId xmlns:a16="http://schemas.microsoft.com/office/drawing/2014/main" id="{8D52EAE2-D099-D7A0-2B79-15A0D8D461E5}"/>
              </a:ext>
            </a:extLst>
          </p:cNvPr>
          <p:cNvSpPr txBox="1"/>
          <p:nvPr/>
        </p:nvSpPr>
        <p:spPr>
          <a:xfrm>
            <a:off x="3402449" y="1086763"/>
            <a:ext cx="2339102" cy="276999"/>
          </a:xfrm>
          <a:prstGeom prst="rect">
            <a:avLst/>
          </a:prstGeom>
          <a:noFill/>
        </p:spPr>
        <p:txBody>
          <a:bodyPr wrap="none" rtlCol="0">
            <a:spAutoFit/>
          </a:bodyPr>
          <a:lstStyle/>
          <a:p>
            <a:r>
              <a:rPr lang="en-US" sz="1200" dirty="0">
                <a:solidFill>
                  <a:schemeClr val="accent2"/>
                </a:solidFill>
                <a:latin typeface="Arial" panose="020B0604020202020204" pitchFamily="34" charset="0"/>
                <a:cs typeface="Arial" panose="020B0604020202020204" pitchFamily="34" charset="0"/>
              </a:rPr>
              <a:t>PPU = plasticity processing unit</a:t>
            </a:r>
          </a:p>
        </p:txBody>
      </p:sp>
    </p:spTree>
    <p:extLst>
      <p:ext uri="{BB962C8B-B14F-4D97-AF65-F5344CB8AC3E}">
        <p14:creationId xmlns:p14="http://schemas.microsoft.com/office/powerpoint/2010/main" val="142380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8AFCF-6135-74D0-C8A5-4F770939F89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4C34FAF3-46BD-B988-7810-F2D28E3EEDF1}"/>
              </a:ext>
            </a:extLst>
          </p:cNvPr>
          <p:cNvSpPr txBox="1">
            <a:spLocks noChangeArrowheads="1"/>
          </p:cNvSpPr>
          <p:nvPr/>
        </p:nvSpPr>
        <p:spPr>
          <a:xfrm>
            <a:off x="-7951" y="52746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BrainScaleS-2</a:t>
            </a:r>
          </a:p>
        </p:txBody>
      </p:sp>
      <p:sp>
        <p:nvSpPr>
          <p:cNvPr id="10" name="TextBox 9">
            <a:extLst>
              <a:ext uri="{FF2B5EF4-FFF2-40B4-BE49-F238E27FC236}">
                <a16:creationId xmlns:a16="http://schemas.microsoft.com/office/drawing/2014/main" id="{802A0514-7A6D-5DB9-A89D-36A5E3563733}"/>
              </a:ext>
            </a:extLst>
          </p:cNvPr>
          <p:cNvSpPr txBox="1"/>
          <p:nvPr/>
        </p:nvSpPr>
        <p:spPr>
          <a:xfrm>
            <a:off x="455353" y="991813"/>
            <a:ext cx="4980672" cy="2800767"/>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 single neuromorphic BrainScaleS-2 core consists of a </a:t>
            </a:r>
            <a:r>
              <a:rPr lang="en-US" sz="1600" b="1" dirty="0">
                <a:latin typeface="Arial" panose="020B0604020202020204" pitchFamily="34" charset="0"/>
                <a:cs typeface="Arial" panose="020B0604020202020204" pitchFamily="34" charset="0"/>
              </a:rPr>
              <a:t>full-custom analog</a:t>
            </a:r>
            <a:r>
              <a:rPr lang="en-US" sz="1600" dirty="0">
                <a:latin typeface="Arial" panose="020B0604020202020204" pitchFamily="34" charset="0"/>
                <a:cs typeface="Arial" panose="020B0604020202020204" pitchFamily="34" charset="0"/>
              </a:rPr>
              <a:t> core combining a </a:t>
            </a:r>
            <a:r>
              <a:rPr lang="en-US" sz="1600" b="1" dirty="0">
                <a:latin typeface="Arial" panose="020B0604020202020204" pitchFamily="34" charset="0"/>
                <a:cs typeface="Arial" panose="020B0604020202020204" pitchFamily="34" charset="0"/>
              </a:rPr>
              <a:t>synaptic crossbar</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neuron circuits</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analog parameter storage</a:t>
            </a:r>
            <a:r>
              <a:rPr lang="en-US" sz="1600" dirty="0">
                <a:latin typeface="Arial" panose="020B0604020202020204" pitchFamily="34" charset="0"/>
                <a:cs typeface="Arial" panose="020B0604020202020204" pitchFamily="34" charset="0"/>
              </a:rPr>
              <a:t>, two digital control- and plasticity-processors, and the event routing network responsible for spike communication.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physical design is divided into four quadrants, each featuring a synaptic crossbar with 256 rows and 128 columns. The neuron circuitry is also partitioned in this way, with each of the 512 neuron circuits associated with one column.</a:t>
            </a:r>
          </a:p>
        </p:txBody>
      </p:sp>
      <p:sp>
        <p:nvSpPr>
          <p:cNvPr id="3" name="TextBox 2">
            <a:extLst>
              <a:ext uri="{FF2B5EF4-FFF2-40B4-BE49-F238E27FC236}">
                <a16:creationId xmlns:a16="http://schemas.microsoft.com/office/drawing/2014/main" id="{69A22E97-D5EA-04D3-B5AE-FA6BEEB06AA9}"/>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arXiv:2201.11063v2</a:t>
            </a:r>
          </a:p>
        </p:txBody>
      </p:sp>
      <p:pic>
        <p:nvPicPr>
          <p:cNvPr id="5" name="Picture 4">
            <a:extLst>
              <a:ext uri="{FF2B5EF4-FFF2-40B4-BE49-F238E27FC236}">
                <a16:creationId xmlns:a16="http://schemas.microsoft.com/office/drawing/2014/main" id="{AD5375FF-2F35-0526-595D-96775DFB15CC}"/>
              </a:ext>
            </a:extLst>
          </p:cNvPr>
          <p:cNvPicPr>
            <a:picLocks noChangeAspect="1"/>
          </p:cNvPicPr>
          <p:nvPr/>
        </p:nvPicPr>
        <p:blipFill>
          <a:blip r:embed="rId3"/>
          <a:srcRect l="31483" r="35187"/>
          <a:stretch/>
        </p:blipFill>
        <p:spPr>
          <a:xfrm>
            <a:off x="6026551" y="838784"/>
            <a:ext cx="2590534" cy="3710045"/>
          </a:xfrm>
          <a:prstGeom prst="rect">
            <a:avLst/>
          </a:prstGeom>
        </p:spPr>
      </p:pic>
    </p:spTree>
    <p:extLst>
      <p:ext uri="{BB962C8B-B14F-4D97-AF65-F5344CB8AC3E}">
        <p14:creationId xmlns:p14="http://schemas.microsoft.com/office/powerpoint/2010/main" val="74183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40D7A-4F3D-189E-C397-86D7B94E5CA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5E57827-4E04-6BDD-ECA1-872B00D7117F}"/>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BrainScaleS-2</a:t>
            </a:r>
          </a:p>
        </p:txBody>
      </p:sp>
      <p:sp>
        <p:nvSpPr>
          <p:cNvPr id="4" name="TextBox 3">
            <a:extLst>
              <a:ext uri="{FF2B5EF4-FFF2-40B4-BE49-F238E27FC236}">
                <a16:creationId xmlns:a16="http://schemas.microsoft.com/office/drawing/2014/main" id="{02C25B2D-BC55-067D-5C1F-D37AC065B53D}"/>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arXiv:2201.11063v2</a:t>
            </a:r>
          </a:p>
        </p:txBody>
      </p:sp>
      <p:pic>
        <p:nvPicPr>
          <p:cNvPr id="5" name="Picture 4">
            <a:extLst>
              <a:ext uri="{FF2B5EF4-FFF2-40B4-BE49-F238E27FC236}">
                <a16:creationId xmlns:a16="http://schemas.microsoft.com/office/drawing/2014/main" id="{271493DF-5B62-EE5E-214F-9C2C35D430B0}"/>
              </a:ext>
            </a:extLst>
          </p:cNvPr>
          <p:cNvPicPr>
            <a:picLocks noChangeAspect="1"/>
          </p:cNvPicPr>
          <p:nvPr/>
        </p:nvPicPr>
        <p:blipFill>
          <a:blip r:embed="rId3"/>
          <a:srcRect l="64915"/>
          <a:stretch/>
        </p:blipFill>
        <p:spPr>
          <a:xfrm>
            <a:off x="5715396" y="905986"/>
            <a:ext cx="2726901" cy="3710045"/>
          </a:xfrm>
          <a:prstGeom prst="rect">
            <a:avLst/>
          </a:prstGeom>
        </p:spPr>
      </p:pic>
      <p:sp>
        <p:nvSpPr>
          <p:cNvPr id="6" name="TextBox 5">
            <a:extLst>
              <a:ext uri="{FF2B5EF4-FFF2-40B4-BE49-F238E27FC236}">
                <a16:creationId xmlns:a16="http://schemas.microsoft.com/office/drawing/2014/main" id="{4CE8B6E0-A035-9A54-A9E0-679677801137}"/>
              </a:ext>
            </a:extLst>
          </p:cNvPr>
          <p:cNvSpPr txBox="1"/>
          <p:nvPr/>
        </p:nvSpPr>
        <p:spPr>
          <a:xfrm>
            <a:off x="477079" y="1125200"/>
            <a:ext cx="5238316" cy="3108543"/>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Conceptual view of the system architecture in spike processing mode: </a:t>
            </a:r>
            <a:r>
              <a:rPr lang="en-US" sz="1400" b="1" dirty="0">
                <a:latin typeface="Arial" panose="020B0604020202020204" pitchFamily="34" charset="0"/>
                <a:cs typeface="Arial" panose="020B0604020202020204" pitchFamily="34" charset="0"/>
              </a:rPr>
              <a:t>Event packets </a:t>
            </a:r>
            <a:r>
              <a:rPr lang="en-US" sz="1400" dirty="0">
                <a:latin typeface="Arial" panose="020B0604020202020204" pitchFamily="34" charset="0"/>
                <a:cs typeface="Arial" panose="020B0604020202020204" pitchFamily="34" charset="0"/>
              </a:rPr>
              <a:t>(red dot) get injected by the synapse driver into the synaptic crossbar, where they cause synaptic input integration to occur in synapses with matching addresses (indicated by red lines). </a:t>
            </a:r>
            <a:r>
              <a:rPr lang="en-US" sz="1400" b="1" dirty="0">
                <a:latin typeface="Arial" panose="020B0604020202020204" pitchFamily="34" charset="0"/>
                <a:cs typeface="Arial" panose="020B0604020202020204" pitchFamily="34" charset="0"/>
              </a:rPr>
              <a:t>Membrane voltage accumulation eventually results in spike generation in the associated neuron circuits</a:t>
            </a:r>
            <a:r>
              <a:rPr lang="en-US" sz="1400" dirty="0">
                <a:latin typeface="Arial" panose="020B0604020202020204" pitchFamily="34" charset="0"/>
                <a:cs typeface="Arial" panose="020B0604020202020204" pitchFamily="34" charset="0"/>
              </a:rPr>
              <a:t>. The resulting spikes are routable to both synapse drivers or external output. The plasticity processing unit has low latency and massively parallel access to synaptic weights, addresses, correlation measurements, and neuron membrane voltage dynamics during operation. </a:t>
            </a:r>
            <a:r>
              <a:rPr lang="en-US" sz="1400" b="1" dirty="0">
                <a:latin typeface="Arial" panose="020B0604020202020204" pitchFamily="34" charset="0"/>
                <a:cs typeface="Arial" panose="020B0604020202020204" pitchFamily="34" charset="0"/>
              </a:rPr>
              <a:t>Plasticity rules and other learning algorithms can use these observables to modify all parameters determining network emulation in an online fashion.</a:t>
            </a:r>
          </a:p>
        </p:txBody>
      </p:sp>
    </p:spTree>
    <p:extLst>
      <p:ext uri="{BB962C8B-B14F-4D97-AF65-F5344CB8AC3E}">
        <p14:creationId xmlns:p14="http://schemas.microsoft.com/office/powerpoint/2010/main" val="1260857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26D2D-75C6-476E-34FB-1A8DD6E41EC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E1C47D6-F484-FE45-4D28-3292043C1E0C}"/>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A404727D-77FD-1E8A-544F-D9E45C6F5A57}"/>
              </a:ext>
            </a:extLst>
          </p:cNvPr>
          <p:cNvSpPr txBox="1"/>
          <p:nvPr/>
        </p:nvSpPr>
        <p:spPr>
          <a:xfrm>
            <a:off x="3420652" y="4647835"/>
            <a:ext cx="2302696" cy="169277"/>
          </a:xfrm>
          <a:prstGeom prst="rect">
            <a:avLst/>
          </a:prstGeom>
          <a:noFill/>
        </p:spPr>
        <p:txBody>
          <a:bodyPr wrap="square">
            <a:spAutoFit/>
          </a:bodyPr>
          <a:lstStyle/>
          <a:p>
            <a:pPr algn="ctr"/>
            <a:r>
              <a:rPr lang="en-US" sz="500" dirty="0">
                <a:latin typeface="Arial" panose="020B0604020202020204" pitchFamily="34" charset="0"/>
                <a:cs typeface="Arial" panose="020B0604020202020204" pitchFamily="34" charset="0"/>
              </a:rPr>
              <a:t>M. Davis, Lessons from </a:t>
            </a:r>
            <a:r>
              <a:rPr lang="en-US" sz="500" dirty="0" err="1">
                <a:latin typeface="Arial" panose="020B0604020202020204" pitchFamily="34" charset="0"/>
                <a:cs typeface="Arial" panose="020B0604020202020204" pitchFamily="34" charset="0"/>
              </a:rPr>
              <a:t>Loihi</a:t>
            </a:r>
            <a:r>
              <a:rPr lang="en-US" sz="500" dirty="0">
                <a:latin typeface="Arial" panose="020B0604020202020204" pitchFamily="34" charset="0"/>
                <a:cs typeface="Arial" panose="020B0604020202020204" pitchFamily="34" charset="0"/>
              </a:rPr>
              <a:t>: Progress in Neuromorphic Computing</a:t>
            </a:r>
          </a:p>
        </p:txBody>
      </p:sp>
      <p:sp>
        <p:nvSpPr>
          <p:cNvPr id="6" name="TextBox 5">
            <a:extLst>
              <a:ext uri="{FF2B5EF4-FFF2-40B4-BE49-F238E27FC236}">
                <a16:creationId xmlns:a16="http://schemas.microsoft.com/office/drawing/2014/main" id="{7CF91CD3-726E-F347-3C80-B778D6EF7CDF}"/>
              </a:ext>
            </a:extLst>
          </p:cNvPr>
          <p:cNvSpPr txBox="1"/>
          <p:nvPr/>
        </p:nvSpPr>
        <p:spPr>
          <a:xfrm>
            <a:off x="477080" y="960009"/>
            <a:ext cx="8237549" cy="1169551"/>
          </a:xfrm>
          <a:prstGeom prst="rect">
            <a:avLst/>
          </a:prstGeom>
          <a:noFill/>
        </p:spPr>
        <p:txBody>
          <a:bodyPr wrap="square">
            <a:spAutoFit/>
          </a:bodyPr>
          <a:lstStyle/>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Loihi</a:t>
            </a:r>
            <a:r>
              <a:rPr lang="en-US" sz="1400" dirty="0">
                <a:latin typeface="Arial" panose="020B0604020202020204" pitchFamily="34" charset="0"/>
                <a:cs typeface="Arial" panose="020B0604020202020204" pitchFamily="34" charset="0"/>
              </a:rPr>
              <a:t> is a 60-mm2 chip fabricated in Intel’s 14-nm process that advances the state-of-the-art modeling of spiking neural networks in silicon.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Fully digital, but asynchronous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An unambiguous example of spike-based computation, outperforming all known conventional solutions. </a:t>
            </a:r>
          </a:p>
        </p:txBody>
      </p:sp>
      <p:pic>
        <p:nvPicPr>
          <p:cNvPr id="5" name="Picture 4" descr="A diagram of a complex structure&#10;&#10;AI-generated content may be incorrect.">
            <a:extLst>
              <a:ext uri="{FF2B5EF4-FFF2-40B4-BE49-F238E27FC236}">
                <a16:creationId xmlns:a16="http://schemas.microsoft.com/office/drawing/2014/main" id="{4714692E-8EDE-0295-812E-3ED07A53F479}"/>
              </a:ext>
            </a:extLst>
          </p:cNvPr>
          <p:cNvPicPr>
            <a:picLocks noChangeAspect="1"/>
          </p:cNvPicPr>
          <p:nvPr/>
        </p:nvPicPr>
        <p:blipFill>
          <a:blip r:embed="rId3"/>
          <a:stretch>
            <a:fillRect/>
          </a:stretch>
        </p:blipFill>
        <p:spPr>
          <a:xfrm>
            <a:off x="5867399" y="2064500"/>
            <a:ext cx="2643555" cy="2096385"/>
          </a:xfrm>
          <a:prstGeom prst="rect">
            <a:avLst/>
          </a:prstGeom>
        </p:spPr>
      </p:pic>
      <p:sp>
        <p:nvSpPr>
          <p:cNvPr id="7" name="TextBox 6">
            <a:extLst>
              <a:ext uri="{FF2B5EF4-FFF2-40B4-BE49-F238E27FC236}">
                <a16:creationId xmlns:a16="http://schemas.microsoft.com/office/drawing/2014/main" id="{4EDFE98E-0DB9-54BB-1035-4C47F4A828A4}"/>
              </a:ext>
            </a:extLst>
          </p:cNvPr>
          <p:cNvSpPr txBox="1"/>
          <p:nvPr/>
        </p:nvSpPr>
        <p:spPr>
          <a:xfrm>
            <a:off x="477080" y="2129560"/>
            <a:ext cx="4974151" cy="2031325"/>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Excellent energy efficiency arises from the architecture’s sparse activation with tightly spatially scoped communication. With its specialized asynchronous implementation, </a:t>
            </a:r>
            <a:r>
              <a:rPr lang="en-US" sz="1400" dirty="0" err="1">
                <a:latin typeface="Arial" panose="020B0604020202020204" pitchFamily="34" charset="0"/>
                <a:cs typeface="Arial" panose="020B0604020202020204" pitchFamily="34" charset="0"/>
              </a:rPr>
              <a:t>Loihi</a:t>
            </a:r>
            <a:r>
              <a:rPr lang="en-US" sz="1400" dirty="0">
                <a:latin typeface="Arial" panose="020B0604020202020204" pitchFamily="34" charset="0"/>
                <a:cs typeface="Arial" panose="020B0604020202020204" pitchFamily="34" charset="0"/>
              </a:rPr>
              <a:t> can update many millions of such neurons in microseconds, allowing it to propagate critical events, such as the spike shown in Fig. 1, in a fraction of the time a conventional CPU needs to sequentially inspect and update just one iteration of neural state variables in memory.</a:t>
            </a:r>
          </a:p>
        </p:txBody>
      </p:sp>
    </p:spTree>
    <p:extLst>
      <p:ext uri="{BB962C8B-B14F-4D97-AF65-F5344CB8AC3E}">
        <p14:creationId xmlns:p14="http://schemas.microsoft.com/office/powerpoint/2010/main" val="3078537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29C24-D72F-7920-6F3F-B015FCE8717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E7E91B9B-41B0-3CD2-CAB1-4B9DD83070C2}"/>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endParaRPr lang="en-US" altLang="en-US" sz="3200" dirty="0">
              <a:solidFill>
                <a:schemeClr val="accent1">
                  <a:lumMod val="75000"/>
                </a:schemeClr>
              </a:solidFill>
              <a:ea typeface="ＭＳ Ｐゴシック" panose="020B0600070205080204" pitchFamily="34" charset="-128"/>
            </a:endParaRPr>
          </a:p>
        </p:txBody>
      </p:sp>
      <p:sp>
        <p:nvSpPr>
          <p:cNvPr id="3" name="TextBox 2">
            <a:extLst>
              <a:ext uri="{FF2B5EF4-FFF2-40B4-BE49-F238E27FC236}">
                <a16:creationId xmlns:a16="http://schemas.microsoft.com/office/drawing/2014/main" id="{087558C4-07C1-AE19-3FD5-6C15B7B019B3}"/>
              </a:ext>
            </a:extLst>
          </p:cNvPr>
          <p:cNvSpPr txBox="1"/>
          <p:nvPr/>
        </p:nvSpPr>
        <p:spPr>
          <a:xfrm>
            <a:off x="3412701" y="4616031"/>
            <a:ext cx="2302696" cy="307777"/>
          </a:xfrm>
          <a:prstGeom prst="rect">
            <a:avLst/>
          </a:prstGeom>
          <a:noFill/>
        </p:spPr>
        <p:txBody>
          <a:bodyPr wrap="square">
            <a:spAutoFit/>
          </a:bodyPr>
          <a:lstStyle/>
          <a:p>
            <a:pPr algn="ctr"/>
            <a:r>
              <a:rPr lang="en-US" sz="700" dirty="0">
                <a:latin typeface="Arial" panose="020B0604020202020204" pitchFamily="34" charset="0"/>
                <a:cs typeface="Arial" panose="020B0604020202020204" pitchFamily="34" charset="0"/>
              </a:rPr>
              <a:t>M. Davis, Lessons from </a:t>
            </a:r>
            <a:r>
              <a:rPr lang="en-US" sz="700" dirty="0" err="1">
                <a:latin typeface="Arial" panose="020B0604020202020204" pitchFamily="34" charset="0"/>
                <a:cs typeface="Arial" panose="020B0604020202020204" pitchFamily="34" charset="0"/>
              </a:rPr>
              <a:t>Loihi</a:t>
            </a:r>
            <a:r>
              <a:rPr lang="en-US" sz="700" dirty="0">
                <a:latin typeface="Arial" panose="020B0604020202020204" pitchFamily="34" charset="0"/>
                <a:cs typeface="Arial" panose="020B0604020202020204" pitchFamily="34" charset="0"/>
              </a:rPr>
              <a:t>: Progress in Neuromorphic Computing</a:t>
            </a:r>
          </a:p>
        </p:txBody>
      </p:sp>
      <p:pic>
        <p:nvPicPr>
          <p:cNvPr id="5" name="Picture 4" descr="A graph with different colored lines&#10;&#10;AI-generated content may be incorrect.">
            <a:extLst>
              <a:ext uri="{FF2B5EF4-FFF2-40B4-BE49-F238E27FC236}">
                <a16:creationId xmlns:a16="http://schemas.microsoft.com/office/drawing/2014/main" id="{6FFF1A0D-063E-DA01-7545-0F3F5FBF245E}"/>
              </a:ext>
            </a:extLst>
          </p:cNvPr>
          <p:cNvPicPr>
            <a:picLocks noChangeAspect="1"/>
          </p:cNvPicPr>
          <p:nvPr/>
        </p:nvPicPr>
        <p:blipFill>
          <a:blip r:embed="rId3"/>
          <a:stretch>
            <a:fillRect/>
          </a:stretch>
        </p:blipFill>
        <p:spPr>
          <a:xfrm>
            <a:off x="2599293" y="868319"/>
            <a:ext cx="3929512" cy="3647995"/>
          </a:xfrm>
          <a:prstGeom prst="rect">
            <a:avLst/>
          </a:prstGeom>
        </p:spPr>
      </p:pic>
      <p:sp>
        <p:nvSpPr>
          <p:cNvPr id="6" name="TextBox 5">
            <a:extLst>
              <a:ext uri="{FF2B5EF4-FFF2-40B4-BE49-F238E27FC236}">
                <a16:creationId xmlns:a16="http://schemas.microsoft.com/office/drawing/2014/main" id="{E01E1849-9311-6470-5A07-1341707C5C72}"/>
              </a:ext>
            </a:extLst>
          </p:cNvPr>
          <p:cNvSpPr txBox="1"/>
          <p:nvPr/>
        </p:nvSpPr>
        <p:spPr>
          <a:xfrm>
            <a:off x="6729046" y="1537832"/>
            <a:ext cx="1770184" cy="1200329"/>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However: neuromorphic HW is not in general competitive with general AI/ML workloads.</a:t>
            </a:r>
          </a:p>
        </p:txBody>
      </p:sp>
    </p:spTree>
    <p:extLst>
      <p:ext uri="{BB962C8B-B14F-4D97-AF65-F5344CB8AC3E}">
        <p14:creationId xmlns:p14="http://schemas.microsoft.com/office/powerpoint/2010/main" val="1519389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AFEB0-8B68-DB19-06D9-3928573A063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109CB5-406E-B018-3236-0773B4044F85}"/>
              </a:ext>
            </a:extLst>
          </p:cNvPr>
          <p:cNvSpPr txBox="1"/>
          <p:nvPr/>
        </p:nvSpPr>
        <p:spPr>
          <a:xfrm>
            <a:off x="4050378" y="4563520"/>
            <a:ext cx="1457450" cy="253916"/>
          </a:xfrm>
          <a:prstGeom prst="rect">
            <a:avLst/>
          </a:prstGeom>
          <a:noFill/>
        </p:spPr>
        <p:txBody>
          <a:bodyPr wrap="none" rtlCol="0">
            <a:spAutoFit/>
          </a:bodyPr>
          <a:lstStyle/>
          <a:p>
            <a:r>
              <a:rPr lang="en-US" sz="1050" dirty="0"/>
              <a:t>Sebastian et al., Nature</a:t>
            </a:r>
          </a:p>
        </p:txBody>
      </p:sp>
      <p:pic>
        <p:nvPicPr>
          <p:cNvPr id="8" name="Picture 7" descr="A diagram of a computer chip&#10;&#10;AI-generated content may be incorrect.">
            <a:extLst>
              <a:ext uri="{FF2B5EF4-FFF2-40B4-BE49-F238E27FC236}">
                <a16:creationId xmlns:a16="http://schemas.microsoft.com/office/drawing/2014/main" id="{6131D49E-9C1C-3CB0-AEDA-E930D911C05E}"/>
              </a:ext>
            </a:extLst>
          </p:cNvPr>
          <p:cNvPicPr>
            <a:picLocks noChangeAspect="1"/>
          </p:cNvPicPr>
          <p:nvPr/>
        </p:nvPicPr>
        <p:blipFill>
          <a:blip r:embed="rId3"/>
          <a:stretch>
            <a:fillRect/>
          </a:stretch>
        </p:blipFill>
        <p:spPr>
          <a:xfrm>
            <a:off x="2882618" y="557123"/>
            <a:ext cx="4617521" cy="3896033"/>
          </a:xfrm>
          <a:prstGeom prst="rect">
            <a:avLst/>
          </a:prstGeom>
        </p:spPr>
      </p:pic>
      <p:sp>
        <p:nvSpPr>
          <p:cNvPr id="4" name="Rectangle 2">
            <a:extLst>
              <a:ext uri="{FF2B5EF4-FFF2-40B4-BE49-F238E27FC236}">
                <a16:creationId xmlns:a16="http://schemas.microsoft.com/office/drawing/2014/main" id="{A148FF29-3FEB-8487-2CEB-482F16E57D88}"/>
              </a:ext>
            </a:extLst>
          </p:cNvPr>
          <p:cNvSpPr txBox="1">
            <a:spLocks noChangeArrowheads="1"/>
          </p:cNvSpPr>
          <p:nvPr/>
        </p:nvSpPr>
        <p:spPr>
          <a:xfrm>
            <a:off x="336071" y="715062"/>
            <a:ext cx="2421372" cy="1998443"/>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pPr algn="l"/>
            <a:r>
              <a:rPr lang="en-US" altLang="en-US" sz="3200" dirty="0">
                <a:solidFill>
                  <a:schemeClr val="accent1">
                    <a:lumMod val="75000"/>
                  </a:schemeClr>
                </a:solidFill>
                <a:ea typeface="ＭＳ Ｐゴシック" panose="020B0600070205080204" pitchFamily="34" charset="-128"/>
              </a:rPr>
              <a:t>In-memory computing:</a:t>
            </a:r>
          </a:p>
          <a:p>
            <a:pPr algn="l"/>
            <a:r>
              <a:rPr lang="en-US" altLang="en-US" sz="3200" b="0" dirty="0">
                <a:solidFill>
                  <a:schemeClr val="accent1">
                    <a:lumMod val="75000"/>
                  </a:schemeClr>
                </a:solidFill>
                <a:ea typeface="ＭＳ Ｐゴシック" panose="020B0600070205080204" pitchFamily="34" charset="-128"/>
              </a:rPr>
              <a:t>the basic idea is simple</a:t>
            </a:r>
          </a:p>
        </p:txBody>
      </p:sp>
    </p:spTree>
    <p:extLst>
      <p:ext uri="{BB962C8B-B14F-4D97-AF65-F5344CB8AC3E}">
        <p14:creationId xmlns:p14="http://schemas.microsoft.com/office/powerpoint/2010/main" val="503836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48BBE-9B75-4E3E-42AB-90337431532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769740C-4FBF-6300-490D-64D20B06D61D}"/>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r>
              <a:rPr lang="en-US" altLang="en-US" sz="3200" dirty="0">
                <a:solidFill>
                  <a:schemeClr val="accent1">
                    <a:lumMod val="75000"/>
                  </a:schemeClr>
                </a:solidFill>
                <a:ea typeface="ＭＳ Ｐゴシック" panose="020B0600070205080204" pitchFamily="34" charset="-128"/>
              </a:rPr>
              <a:t> computational primitives</a:t>
            </a:r>
          </a:p>
        </p:txBody>
      </p:sp>
      <p:sp>
        <p:nvSpPr>
          <p:cNvPr id="3" name="TextBox 2">
            <a:extLst>
              <a:ext uri="{FF2B5EF4-FFF2-40B4-BE49-F238E27FC236}">
                <a16:creationId xmlns:a16="http://schemas.microsoft.com/office/drawing/2014/main" id="{A1AFF1CF-F137-0F95-3CFF-A653D2D9857C}"/>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10.1109/MM.2018.112130359</a:t>
            </a:r>
          </a:p>
        </p:txBody>
      </p:sp>
      <p:sp>
        <p:nvSpPr>
          <p:cNvPr id="6" name="TextBox 5">
            <a:extLst>
              <a:ext uri="{FF2B5EF4-FFF2-40B4-BE49-F238E27FC236}">
                <a16:creationId xmlns:a16="http://schemas.microsoft.com/office/drawing/2014/main" id="{E79030AB-95CA-7D5A-C047-78E503191376}"/>
              </a:ext>
            </a:extLst>
          </p:cNvPr>
          <p:cNvSpPr txBox="1"/>
          <p:nvPr/>
        </p:nvSpPr>
        <p:spPr>
          <a:xfrm>
            <a:off x="738555" y="1009191"/>
            <a:ext cx="8047892" cy="3231654"/>
          </a:xfrm>
          <a:prstGeom prst="rect">
            <a:avLst/>
          </a:prstGeom>
          <a:noFill/>
        </p:spPr>
        <p:txBody>
          <a:bodyPr wrap="square">
            <a:spAutoFit/>
          </a:bodyPr>
          <a:lstStyle/>
          <a:p>
            <a:r>
              <a:rPr lang="en-US" sz="1200" dirty="0" err="1">
                <a:latin typeface="Arial" panose="020B0604020202020204" pitchFamily="34" charset="0"/>
                <a:cs typeface="Arial" panose="020B0604020202020204" pitchFamily="34" charset="0"/>
              </a:rPr>
              <a:t>Loihi</a:t>
            </a:r>
            <a:r>
              <a:rPr lang="en-US" sz="1200" dirty="0">
                <a:latin typeface="Arial" panose="020B0604020202020204" pitchFamily="34" charset="0"/>
                <a:cs typeface="Arial" panose="020B0604020202020204" pitchFamily="34" charset="0"/>
              </a:rPr>
              <a:t> includes several computational primitives related to other active areas of SNN algorithmic research:</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Stochastic noise</a:t>
            </a:r>
            <a:r>
              <a:rPr lang="en-US" sz="1200" dirty="0">
                <a:latin typeface="Arial" panose="020B0604020202020204" pitchFamily="34" charset="0"/>
                <a:cs typeface="Arial" panose="020B0604020202020204" pitchFamily="34" charset="0"/>
              </a:rPr>
              <a:t>. Uniformly distributed pseudorandom numbers might be added to a neuron’s synaptic response current, membrane voltage, and refractory delay. This provides support for algorithms such as Neural Sampling,9 which can solve probabilistic inference and constraint satisfaction problems using stochastic dynamics and a form of Markov chain Monte Carlo sampling.</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Configurable and adaptable synaptic, axon, and refractory delays</a:t>
            </a:r>
            <a:r>
              <a:rPr lang="en-US" sz="1200" dirty="0">
                <a:latin typeface="Arial" panose="020B0604020202020204" pitchFamily="34" charset="0"/>
                <a:cs typeface="Arial" panose="020B0604020202020204" pitchFamily="34" charset="0"/>
              </a:rPr>
              <a:t>. This provides sup- port for novel forms of temporal computation such as </a:t>
            </a:r>
            <a:r>
              <a:rPr lang="en-US" sz="1200" dirty="0" err="1">
                <a:latin typeface="Arial" panose="020B0604020202020204" pitchFamily="34" charset="0"/>
                <a:cs typeface="Arial" panose="020B0604020202020204" pitchFamily="34" charset="0"/>
              </a:rPr>
              <a:t>polychronous</a:t>
            </a:r>
            <a:r>
              <a:rPr lang="en-US" sz="1200" dirty="0">
                <a:latin typeface="Arial" panose="020B0604020202020204" pitchFamily="34" charset="0"/>
                <a:cs typeface="Arial" panose="020B0604020202020204" pitchFamily="34" charset="0"/>
              </a:rPr>
              <a:t> dynamics,10 in which subsets of neurons might synchronize over periods of varying timescales. The number of </a:t>
            </a:r>
            <a:r>
              <a:rPr lang="en-US" sz="1200" dirty="0" err="1">
                <a:latin typeface="Arial" panose="020B0604020202020204" pitchFamily="34" charset="0"/>
                <a:cs typeface="Arial" panose="020B0604020202020204" pitchFamily="34" charset="0"/>
              </a:rPr>
              <a:t>polychronous</a:t>
            </a:r>
            <a:r>
              <a:rPr lang="en-US" sz="1200" dirty="0">
                <a:latin typeface="Arial" panose="020B0604020202020204" pitchFamily="34" charset="0"/>
                <a:cs typeface="Arial" panose="020B0604020202020204" pitchFamily="34" charset="0"/>
              </a:rPr>
              <a:t> groups far exceeds the number of stable attractors in conventional attractor networks, suggesting a productive space for computational development.</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Configurable dendritic tree processing</a:t>
            </a:r>
            <a:r>
              <a:rPr lang="en-US" sz="1200" dirty="0">
                <a:latin typeface="Arial" panose="020B0604020202020204" pitchFamily="34" charset="0"/>
                <a:cs typeface="Arial" panose="020B0604020202020204" pitchFamily="34" charset="0"/>
              </a:rPr>
              <a:t>. Neurons in the SNN might be decomposed into a tree of compartment units, with the neuron’s input synapses distributed over those compartments. Each compartment supports the same state variables as a neuron, but only the root of the tree (soma compartment) generates spike outputs. The compartments’ state variables are combined in a configurable manner by programming different join functions for each compartment junction.</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Neuron threshold adaptation in support of intrinsic excitability homeostasis.</a:t>
            </a:r>
          </a:p>
          <a:p>
            <a:pPr marL="171450" indent="-171450">
              <a:buFont typeface="Arial" panose="020B0604020202020204" pitchFamily="34" charset="0"/>
              <a:buChar char="•"/>
            </a:pPr>
            <a:r>
              <a:rPr lang="en-US" sz="1200" b="1" dirty="0">
                <a:latin typeface="Arial" panose="020B0604020202020204" pitchFamily="34" charset="0"/>
                <a:cs typeface="Arial" panose="020B0604020202020204" pitchFamily="34" charset="0"/>
              </a:rPr>
              <a:t>Scaling and saturation of synaptic weights in support of “permanence” levels that exceed the range of weights used during inference.</a:t>
            </a:r>
          </a:p>
        </p:txBody>
      </p:sp>
    </p:spTree>
    <p:extLst>
      <p:ext uri="{BB962C8B-B14F-4D97-AF65-F5344CB8AC3E}">
        <p14:creationId xmlns:p14="http://schemas.microsoft.com/office/powerpoint/2010/main" val="3342609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22CD-1A6D-C520-63A3-C592B08B244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90889E0-2848-89EE-663B-57576E435161}"/>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endParaRPr lang="en-US" altLang="en-US" sz="3200" dirty="0">
              <a:solidFill>
                <a:schemeClr val="accent1">
                  <a:lumMod val="75000"/>
                </a:schemeClr>
              </a:solidFill>
              <a:ea typeface="ＭＳ Ｐゴシック" panose="020B0600070205080204" pitchFamily="34" charset="-128"/>
            </a:endParaRPr>
          </a:p>
        </p:txBody>
      </p:sp>
      <p:pic>
        <p:nvPicPr>
          <p:cNvPr id="7" name="Picture 6" descr="A diagram of a microcrystals unit&#10;&#10;AI-generated content may be incorrect.">
            <a:extLst>
              <a:ext uri="{FF2B5EF4-FFF2-40B4-BE49-F238E27FC236}">
                <a16:creationId xmlns:a16="http://schemas.microsoft.com/office/drawing/2014/main" id="{E87843E4-108F-F4E3-B203-B21993DC48DE}"/>
              </a:ext>
            </a:extLst>
          </p:cNvPr>
          <p:cNvPicPr>
            <a:picLocks noChangeAspect="1"/>
          </p:cNvPicPr>
          <p:nvPr/>
        </p:nvPicPr>
        <p:blipFill>
          <a:blip r:embed="rId3"/>
          <a:stretch>
            <a:fillRect/>
          </a:stretch>
        </p:blipFill>
        <p:spPr>
          <a:xfrm>
            <a:off x="1181585" y="960009"/>
            <a:ext cx="6780829" cy="3656022"/>
          </a:xfrm>
          <a:prstGeom prst="rect">
            <a:avLst/>
          </a:prstGeom>
        </p:spPr>
      </p:pic>
      <p:sp>
        <p:nvSpPr>
          <p:cNvPr id="3" name="TextBox 2">
            <a:extLst>
              <a:ext uri="{FF2B5EF4-FFF2-40B4-BE49-F238E27FC236}">
                <a16:creationId xmlns:a16="http://schemas.microsoft.com/office/drawing/2014/main" id="{41B5B533-4DAF-6C6C-BEE5-E9F2CF58BB08}"/>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10.1109/MM.2018.112130359</a:t>
            </a:r>
          </a:p>
        </p:txBody>
      </p:sp>
      <p:sp>
        <p:nvSpPr>
          <p:cNvPr id="4" name="TextBox 3">
            <a:extLst>
              <a:ext uri="{FF2B5EF4-FFF2-40B4-BE49-F238E27FC236}">
                <a16:creationId xmlns:a16="http://schemas.microsoft.com/office/drawing/2014/main" id="{A42BC10A-3DD4-3514-3174-0D9F399DE288}"/>
              </a:ext>
            </a:extLst>
          </p:cNvPr>
          <p:cNvSpPr txBox="1"/>
          <p:nvPr/>
        </p:nvSpPr>
        <p:spPr>
          <a:xfrm>
            <a:off x="556846" y="3171092"/>
            <a:ext cx="1947969" cy="246221"/>
          </a:xfrm>
          <a:prstGeom prst="rect">
            <a:avLst/>
          </a:prstGeom>
          <a:noFill/>
        </p:spPr>
        <p:txBody>
          <a:bodyPr wrap="none" rtlCol="0">
            <a:spAutoFit/>
          </a:bodyPr>
          <a:lstStyle/>
          <a:p>
            <a:r>
              <a:rPr lang="en-US" sz="1000" dirty="0">
                <a:solidFill>
                  <a:schemeClr val="accent2"/>
                </a:solidFill>
                <a:latin typeface="Arial" panose="020B0604020202020204" pitchFamily="34" charset="0"/>
                <a:cs typeface="Arial" panose="020B0604020202020204" pitchFamily="34" charset="0"/>
              </a:rPr>
              <a:t>Reconfigurable learning engine</a:t>
            </a:r>
          </a:p>
        </p:txBody>
      </p:sp>
    </p:spTree>
    <p:extLst>
      <p:ext uri="{BB962C8B-B14F-4D97-AF65-F5344CB8AC3E}">
        <p14:creationId xmlns:p14="http://schemas.microsoft.com/office/powerpoint/2010/main" val="3109410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02254-9D06-F8E0-26AD-41077800C453}"/>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D05EA91-EAF1-5034-B928-78AE2EB649E2}"/>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endParaRPr lang="en-US" altLang="en-US" sz="3200" dirty="0">
              <a:solidFill>
                <a:schemeClr val="accent1">
                  <a:lumMod val="75000"/>
                </a:schemeClr>
              </a:solidFill>
              <a:ea typeface="ＭＳ Ｐゴシック" panose="020B0600070205080204" pitchFamily="34" charset="-128"/>
            </a:endParaRPr>
          </a:p>
        </p:txBody>
      </p:sp>
      <p:sp>
        <p:nvSpPr>
          <p:cNvPr id="4" name="TextBox 3">
            <a:extLst>
              <a:ext uri="{FF2B5EF4-FFF2-40B4-BE49-F238E27FC236}">
                <a16:creationId xmlns:a16="http://schemas.microsoft.com/office/drawing/2014/main" id="{C9A30BA0-B4C5-9C49-FA42-02D64C482688}"/>
              </a:ext>
            </a:extLst>
          </p:cNvPr>
          <p:cNvSpPr txBox="1"/>
          <p:nvPr/>
        </p:nvSpPr>
        <p:spPr>
          <a:xfrm>
            <a:off x="3412701" y="4616031"/>
            <a:ext cx="2302696" cy="400110"/>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10.1109/MM.2018.112130359</a:t>
            </a:r>
          </a:p>
          <a:p>
            <a:pPr algn="ctr"/>
            <a:endParaRPr lang="en-US" sz="1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D05465E-3C15-68D1-9E41-878D83871131}"/>
              </a:ext>
            </a:extLst>
          </p:cNvPr>
          <p:cNvSpPr txBox="1"/>
          <p:nvPr/>
        </p:nvSpPr>
        <p:spPr>
          <a:xfrm>
            <a:off x="477081" y="960009"/>
            <a:ext cx="5238316" cy="307777"/>
          </a:xfrm>
          <a:prstGeom prst="rect">
            <a:avLst/>
          </a:prstGeom>
          <a:noFill/>
        </p:spPr>
        <p:txBody>
          <a:bodyPr wrap="square">
            <a:spAutoFit/>
          </a:bodyPr>
          <a:lstStyle/>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Blabla</a:t>
            </a:r>
            <a:endParaRPr lang="en-US" sz="1400" b="1" dirty="0">
              <a:latin typeface="Arial" panose="020B0604020202020204" pitchFamily="34" charset="0"/>
              <a:cs typeface="Arial" panose="020B0604020202020204" pitchFamily="34" charset="0"/>
            </a:endParaRPr>
          </a:p>
        </p:txBody>
      </p:sp>
      <p:pic>
        <p:nvPicPr>
          <p:cNvPr id="5" name="Picture 4" descr="A diagram of a diagram&#10;&#10;AI-generated content may be incorrect.">
            <a:extLst>
              <a:ext uri="{FF2B5EF4-FFF2-40B4-BE49-F238E27FC236}">
                <a16:creationId xmlns:a16="http://schemas.microsoft.com/office/drawing/2014/main" id="{6DEDFC8B-15BA-E2DA-AD32-4BD36819097B}"/>
              </a:ext>
            </a:extLst>
          </p:cNvPr>
          <p:cNvPicPr>
            <a:picLocks noChangeAspect="1"/>
          </p:cNvPicPr>
          <p:nvPr/>
        </p:nvPicPr>
        <p:blipFill>
          <a:blip r:embed="rId3"/>
          <a:stretch>
            <a:fillRect/>
          </a:stretch>
        </p:blipFill>
        <p:spPr>
          <a:xfrm>
            <a:off x="302045" y="1424353"/>
            <a:ext cx="4853978" cy="1940170"/>
          </a:xfrm>
          <a:prstGeom prst="rect">
            <a:avLst/>
          </a:prstGeom>
        </p:spPr>
      </p:pic>
      <p:pic>
        <p:nvPicPr>
          <p:cNvPr id="8" name="Picture 7" descr="A diagram of a diagram of a network&#10;&#10;AI-generated content may be incorrect.">
            <a:extLst>
              <a:ext uri="{FF2B5EF4-FFF2-40B4-BE49-F238E27FC236}">
                <a16:creationId xmlns:a16="http://schemas.microsoft.com/office/drawing/2014/main" id="{CF7C203D-44E8-16F6-D736-D762720D3A10}"/>
              </a:ext>
            </a:extLst>
          </p:cNvPr>
          <p:cNvPicPr>
            <a:picLocks noChangeAspect="1"/>
          </p:cNvPicPr>
          <p:nvPr/>
        </p:nvPicPr>
        <p:blipFill>
          <a:blip r:embed="rId4"/>
          <a:stretch>
            <a:fillRect/>
          </a:stretch>
        </p:blipFill>
        <p:spPr>
          <a:xfrm>
            <a:off x="5342724" y="1024827"/>
            <a:ext cx="3499231" cy="2965450"/>
          </a:xfrm>
          <a:prstGeom prst="rect">
            <a:avLst/>
          </a:prstGeom>
        </p:spPr>
      </p:pic>
    </p:spTree>
    <p:extLst>
      <p:ext uri="{BB962C8B-B14F-4D97-AF65-F5344CB8AC3E}">
        <p14:creationId xmlns:p14="http://schemas.microsoft.com/office/powerpoint/2010/main" val="12853902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07FBE-27B6-D592-1CA9-9AD6D6859D83}"/>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C91AFFC7-8679-421F-DE83-B8F7434F8D75}"/>
              </a:ext>
            </a:extLst>
          </p:cNvPr>
          <p:cNvPicPr>
            <a:picLocks noChangeAspect="1"/>
          </p:cNvPicPr>
          <p:nvPr/>
        </p:nvPicPr>
        <p:blipFill>
          <a:blip r:embed="rId3"/>
          <a:stretch>
            <a:fillRect/>
          </a:stretch>
        </p:blipFill>
        <p:spPr>
          <a:xfrm>
            <a:off x="685800" y="644357"/>
            <a:ext cx="3053861" cy="3935795"/>
          </a:xfrm>
          <a:prstGeom prst="rect">
            <a:avLst/>
          </a:prstGeom>
        </p:spPr>
      </p:pic>
      <p:pic>
        <p:nvPicPr>
          <p:cNvPr id="8" name="Picture 7" descr="A white background with black text&#10;&#10;AI-generated content may be incorrect.">
            <a:extLst>
              <a:ext uri="{FF2B5EF4-FFF2-40B4-BE49-F238E27FC236}">
                <a16:creationId xmlns:a16="http://schemas.microsoft.com/office/drawing/2014/main" id="{6486FBE4-3000-F03F-C367-E451DE64AECD}"/>
              </a:ext>
            </a:extLst>
          </p:cNvPr>
          <p:cNvPicPr>
            <a:picLocks noChangeAspect="1"/>
          </p:cNvPicPr>
          <p:nvPr/>
        </p:nvPicPr>
        <p:blipFill>
          <a:blip r:embed="rId4"/>
          <a:stretch>
            <a:fillRect/>
          </a:stretch>
        </p:blipFill>
        <p:spPr>
          <a:xfrm>
            <a:off x="4572000" y="644357"/>
            <a:ext cx="3793407" cy="1667372"/>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descr="A poster of a computer program&#10;&#10;AI-generated content may be incorrect.">
            <a:extLst>
              <a:ext uri="{FF2B5EF4-FFF2-40B4-BE49-F238E27FC236}">
                <a16:creationId xmlns:a16="http://schemas.microsoft.com/office/drawing/2014/main" id="{90D5A585-0D13-5D3F-E90E-477221B3A910}"/>
              </a:ext>
            </a:extLst>
          </p:cNvPr>
          <p:cNvPicPr>
            <a:picLocks noChangeAspect="1"/>
          </p:cNvPicPr>
          <p:nvPr/>
        </p:nvPicPr>
        <p:blipFill>
          <a:blip r:embed="rId5"/>
          <a:stretch>
            <a:fillRect/>
          </a:stretch>
        </p:blipFill>
        <p:spPr>
          <a:xfrm>
            <a:off x="4572000" y="2436020"/>
            <a:ext cx="3811791" cy="21441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474967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96AB9-B82A-C13D-822E-4FB1656DDE8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2317AFC2-2C61-C71B-D046-CD493509DCB4}"/>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r>
              <a:rPr lang="en-US" altLang="en-US" sz="3200" dirty="0">
                <a:solidFill>
                  <a:schemeClr val="accent1">
                    <a:lumMod val="75000"/>
                  </a:schemeClr>
                </a:solidFill>
                <a:ea typeface="ＭＳ Ｐゴシック" panose="020B0600070205080204" pitchFamily="34" charset="-128"/>
              </a:rPr>
              <a:t> 2 + Hala Point</a:t>
            </a:r>
          </a:p>
        </p:txBody>
      </p:sp>
      <p:sp>
        <p:nvSpPr>
          <p:cNvPr id="4" name="TextBox 3">
            <a:extLst>
              <a:ext uri="{FF2B5EF4-FFF2-40B4-BE49-F238E27FC236}">
                <a16:creationId xmlns:a16="http://schemas.microsoft.com/office/drawing/2014/main" id="{28F003FE-0F1C-CD3A-0822-853F5199C163}"/>
              </a:ext>
            </a:extLst>
          </p:cNvPr>
          <p:cNvSpPr txBox="1"/>
          <p:nvPr/>
        </p:nvSpPr>
        <p:spPr>
          <a:xfrm>
            <a:off x="2990868" y="4575000"/>
            <a:ext cx="3146361"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https://www.youtube.com/watch?v=CPuaud9xi3U</a:t>
            </a:r>
            <a:r>
              <a:rPr lang="en-US" sz="1000" dirty="0">
                <a:latin typeface="Arial" panose="020B0604020202020204" pitchFamily="34" charset="0"/>
                <a:cs typeface="Arial" panose="020B0604020202020204" pitchFamily="34" charset="0"/>
              </a:rPr>
              <a:t> </a:t>
            </a:r>
          </a:p>
        </p:txBody>
      </p:sp>
      <p:pic>
        <p:nvPicPr>
          <p:cNvPr id="5" name="Picture 4" descr="A group of men looking at a diagram&#10;&#10;AI-generated content may be incorrect.">
            <a:extLst>
              <a:ext uri="{FF2B5EF4-FFF2-40B4-BE49-F238E27FC236}">
                <a16:creationId xmlns:a16="http://schemas.microsoft.com/office/drawing/2014/main" id="{B171948A-2437-8330-3B88-5B051F4E7CA1}"/>
              </a:ext>
            </a:extLst>
          </p:cNvPr>
          <p:cNvPicPr>
            <a:picLocks noChangeAspect="1"/>
          </p:cNvPicPr>
          <p:nvPr/>
        </p:nvPicPr>
        <p:blipFill>
          <a:blip r:embed="rId4"/>
          <a:stretch>
            <a:fillRect/>
          </a:stretch>
        </p:blipFill>
        <p:spPr>
          <a:xfrm>
            <a:off x="1492893" y="960009"/>
            <a:ext cx="6158214" cy="3471177"/>
          </a:xfrm>
          <a:prstGeom prst="rect">
            <a:avLst/>
          </a:prstGeom>
        </p:spPr>
      </p:pic>
    </p:spTree>
    <p:extLst>
      <p:ext uri="{BB962C8B-B14F-4D97-AF65-F5344CB8AC3E}">
        <p14:creationId xmlns:p14="http://schemas.microsoft.com/office/powerpoint/2010/main" val="19141144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7EE77-9926-3F03-1308-17E709BAE5FF}"/>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A04BA61-EDA3-559A-D8C1-5051CD362156}"/>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err="1">
                <a:solidFill>
                  <a:schemeClr val="accent1">
                    <a:lumMod val="75000"/>
                  </a:schemeClr>
                </a:solidFill>
                <a:ea typeface="ＭＳ Ｐゴシック" panose="020B0600070205080204" pitchFamily="34" charset="-128"/>
              </a:rPr>
              <a:t>Loihi</a:t>
            </a:r>
            <a:r>
              <a:rPr lang="en-US" altLang="en-US" sz="3200" dirty="0">
                <a:solidFill>
                  <a:schemeClr val="accent1">
                    <a:lumMod val="75000"/>
                  </a:schemeClr>
                </a:solidFill>
                <a:ea typeface="ＭＳ Ｐゴシック" panose="020B0600070205080204" pitchFamily="34" charset="-128"/>
              </a:rPr>
              <a:t> 2</a:t>
            </a:r>
          </a:p>
        </p:txBody>
      </p:sp>
      <p:sp>
        <p:nvSpPr>
          <p:cNvPr id="4" name="TextBox 3">
            <a:extLst>
              <a:ext uri="{FF2B5EF4-FFF2-40B4-BE49-F238E27FC236}">
                <a16:creationId xmlns:a16="http://schemas.microsoft.com/office/drawing/2014/main" id="{05E0C296-0AA3-C426-E39F-C539609DF22A}"/>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10.1109/SiPS52927.2021.00053</a:t>
            </a:r>
          </a:p>
        </p:txBody>
      </p:sp>
      <p:pic>
        <p:nvPicPr>
          <p:cNvPr id="11" name="Picture 10" descr="A diagram of a circuit&#10;&#10;AI-generated content may be incorrect.">
            <a:extLst>
              <a:ext uri="{FF2B5EF4-FFF2-40B4-BE49-F238E27FC236}">
                <a16:creationId xmlns:a16="http://schemas.microsoft.com/office/drawing/2014/main" id="{87DB0C59-ADCB-941B-A5C0-7426FAEC1396}"/>
              </a:ext>
            </a:extLst>
          </p:cNvPr>
          <p:cNvPicPr>
            <a:picLocks noChangeAspect="1"/>
          </p:cNvPicPr>
          <p:nvPr/>
        </p:nvPicPr>
        <p:blipFill>
          <a:blip r:embed="rId3"/>
          <a:stretch>
            <a:fillRect/>
          </a:stretch>
        </p:blipFill>
        <p:spPr>
          <a:xfrm>
            <a:off x="919437" y="1944019"/>
            <a:ext cx="2493264" cy="2451210"/>
          </a:xfrm>
          <a:prstGeom prst="rect">
            <a:avLst/>
          </a:prstGeom>
        </p:spPr>
      </p:pic>
      <p:pic>
        <p:nvPicPr>
          <p:cNvPr id="13" name="Picture 12" descr="A mathematical equation with black text&#10;&#10;AI-generated content may be incorrect.">
            <a:extLst>
              <a:ext uri="{FF2B5EF4-FFF2-40B4-BE49-F238E27FC236}">
                <a16:creationId xmlns:a16="http://schemas.microsoft.com/office/drawing/2014/main" id="{55C3A25C-E5BB-DBC6-5B67-2C7DAD3C8B48}"/>
              </a:ext>
            </a:extLst>
          </p:cNvPr>
          <p:cNvPicPr>
            <a:picLocks noChangeAspect="1"/>
          </p:cNvPicPr>
          <p:nvPr/>
        </p:nvPicPr>
        <p:blipFill>
          <a:blip r:embed="rId4"/>
          <a:stretch>
            <a:fillRect/>
          </a:stretch>
        </p:blipFill>
        <p:spPr>
          <a:xfrm>
            <a:off x="985697" y="960009"/>
            <a:ext cx="2493264" cy="877824"/>
          </a:xfrm>
          <a:prstGeom prst="rect">
            <a:avLst/>
          </a:prstGeom>
        </p:spPr>
      </p:pic>
      <p:pic>
        <p:nvPicPr>
          <p:cNvPr id="15" name="Picture 14" descr="A graph of a graph&#10;&#10;AI-generated content may be incorrect.">
            <a:extLst>
              <a:ext uri="{FF2B5EF4-FFF2-40B4-BE49-F238E27FC236}">
                <a16:creationId xmlns:a16="http://schemas.microsoft.com/office/drawing/2014/main" id="{7C18CE8B-110E-564D-7A34-D59DD07A6574}"/>
              </a:ext>
            </a:extLst>
          </p:cNvPr>
          <p:cNvPicPr>
            <a:picLocks noChangeAspect="1"/>
          </p:cNvPicPr>
          <p:nvPr/>
        </p:nvPicPr>
        <p:blipFill>
          <a:blip r:embed="rId5"/>
          <a:stretch>
            <a:fillRect/>
          </a:stretch>
        </p:blipFill>
        <p:spPr>
          <a:xfrm>
            <a:off x="3699012" y="1067722"/>
            <a:ext cx="5084465" cy="1504028"/>
          </a:xfrm>
          <a:prstGeom prst="rect">
            <a:avLst/>
          </a:prstGeom>
        </p:spPr>
      </p:pic>
      <p:pic>
        <p:nvPicPr>
          <p:cNvPr id="17" name="Picture 16" descr="A diagram of a diagram&#10;&#10;AI-generated content may be incorrect.">
            <a:extLst>
              <a:ext uri="{FF2B5EF4-FFF2-40B4-BE49-F238E27FC236}">
                <a16:creationId xmlns:a16="http://schemas.microsoft.com/office/drawing/2014/main" id="{092A6BB1-13FA-505F-B9BE-E05D31546B13}"/>
              </a:ext>
            </a:extLst>
          </p:cNvPr>
          <p:cNvPicPr>
            <a:picLocks noChangeAspect="1"/>
          </p:cNvPicPr>
          <p:nvPr/>
        </p:nvPicPr>
        <p:blipFill>
          <a:blip r:embed="rId6"/>
          <a:stretch>
            <a:fillRect/>
          </a:stretch>
        </p:blipFill>
        <p:spPr>
          <a:xfrm>
            <a:off x="4633453" y="2504280"/>
            <a:ext cx="3260867" cy="2057828"/>
          </a:xfrm>
          <a:prstGeom prst="rect">
            <a:avLst/>
          </a:prstGeom>
        </p:spPr>
      </p:pic>
    </p:spTree>
    <p:extLst>
      <p:ext uri="{BB962C8B-B14F-4D97-AF65-F5344CB8AC3E}">
        <p14:creationId xmlns:p14="http://schemas.microsoft.com/office/powerpoint/2010/main" val="545282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66F84-A9D1-501F-72B1-8AED461D0216}"/>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3910B9A-8705-39F7-25C7-799E3CD5FF68}"/>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LLM on </a:t>
            </a:r>
            <a:r>
              <a:rPr lang="en-US" altLang="en-US" sz="3200" dirty="0" err="1">
                <a:solidFill>
                  <a:schemeClr val="accent1">
                    <a:lumMod val="75000"/>
                  </a:schemeClr>
                </a:solidFill>
                <a:ea typeface="ＭＳ Ｐゴシック" panose="020B0600070205080204" pitchFamily="34" charset="-128"/>
              </a:rPr>
              <a:t>Loihi</a:t>
            </a:r>
            <a:r>
              <a:rPr lang="en-US" altLang="en-US" sz="3200" dirty="0">
                <a:solidFill>
                  <a:schemeClr val="accent1">
                    <a:lumMod val="75000"/>
                  </a:schemeClr>
                </a:solidFill>
                <a:ea typeface="ＭＳ Ｐゴシック" panose="020B0600070205080204" pitchFamily="34" charset="-128"/>
              </a:rPr>
              <a:t> 2</a:t>
            </a:r>
          </a:p>
        </p:txBody>
      </p:sp>
      <p:sp>
        <p:nvSpPr>
          <p:cNvPr id="4" name="TextBox 3">
            <a:extLst>
              <a:ext uri="{FF2B5EF4-FFF2-40B4-BE49-F238E27FC236}">
                <a16:creationId xmlns:a16="http://schemas.microsoft.com/office/drawing/2014/main" id="{1009DEA4-7DE8-C2FC-983D-E88B46EFED85}"/>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arXiv:2503.18002v2</a:t>
            </a:r>
          </a:p>
        </p:txBody>
      </p:sp>
      <p:pic>
        <p:nvPicPr>
          <p:cNvPr id="5" name="Picture 4" descr="A document with text and a yellow mark&#10;&#10;AI-generated content may be incorrect.">
            <a:extLst>
              <a:ext uri="{FF2B5EF4-FFF2-40B4-BE49-F238E27FC236}">
                <a16:creationId xmlns:a16="http://schemas.microsoft.com/office/drawing/2014/main" id="{4612BA46-850B-1B46-4CD0-1B41B59BDFB3}"/>
              </a:ext>
            </a:extLst>
          </p:cNvPr>
          <p:cNvPicPr>
            <a:picLocks noChangeAspect="1"/>
          </p:cNvPicPr>
          <p:nvPr/>
        </p:nvPicPr>
        <p:blipFill>
          <a:blip r:embed="rId3"/>
          <a:stretch>
            <a:fillRect/>
          </a:stretch>
        </p:blipFill>
        <p:spPr>
          <a:xfrm>
            <a:off x="222739" y="1158868"/>
            <a:ext cx="4053795" cy="2703885"/>
          </a:xfrm>
          <a:prstGeom prst="rect">
            <a:avLst/>
          </a:prstGeom>
        </p:spPr>
      </p:pic>
      <p:pic>
        <p:nvPicPr>
          <p:cNvPr id="8" name="Picture 7" descr="A diagram of a block diagram&#10;&#10;AI-generated content may be incorrect.">
            <a:extLst>
              <a:ext uri="{FF2B5EF4-FFF2-40B4-BE49-F238E27FC236}">
                <a16:creationId xmlns:a16="http://schemas.microsoft.com/office/drawing/2014/main" id="{93E265C2-E0D1-8DAD-E8BD-51D7CC95E079}"/>
              </a:ext>
            </a:extLst>
          </p:cNvPr>
          <p:cNvPicPr>
            <a:picLocks noChangeAspect="1"/>
          </p:cNvPicPr>
          <p:nvPr/>
        </p:nvPicPr>
        <p:blipFill>
          <a:blip r:embed="rId4"/>
          <a:stretch>
            <a:fillRect/>
          </a:stretch>
        </p:blipFill>
        <p:spPr>
          <a:xfrm>
            <a:off x="3968261" y="1652227"/>
            <a:ext cx="4911139" cy="1946757"/>
          </a:xfrm>
          <a:prstGeom prst="rect">
            <a:avLst/>
          </a:prstGeom>
        </p:spPr>
      </p:pic>
      <p:sp>
        <p:nvSpPr>
          <p:cNvPr id="9" name="TextBox 8">
            <a:extLst>
              <a:ext uri="{FF2B5EF4-FFF2-40B4-BE49-F238E27FC236}">
                <a16:creationId xmlns:a16="http://schemas.microsoft.com/office/drawing/2014/main" id="{BACFADC7-E3A9-C222-E4D4-ADEC1B24F1E8}"/>
              </a:ext>
            </a:extLst>
          </p:cNvPr>
          <p:cNvSpPr txBox="1"/>
          <p:nvPr/>
        </p:nvSpPr>
        <p:spPr>
          <a:xfrm>
            <a:off x="4516096" y="3645842"/>
            <a:ext cx="3815468" cy="307777"/>
          </a:xfrm>
          <a:prstGeom prst="rect">
            <a:avLst/>
          </a:prstGeom>
          <a:noFill/>
        </p:spPr>
        <p:txBody>
          <a:bodyPr wrap="none" rtlCol="0">
            <a:spAutoFit/>
          </a:bodyPr>
          <a:lstStyle/>
          <a:p>
            <a:r>
              <a:rPr lang="en-US" sz="1400" dirty="0">
                <a:solidFill>
                  <a:schemeClr val="accent2"/>
                </a:solidFill>
                <a:latin typeface="Arial" panose="020B0604020202020204" pitchFamily="34" charset="0"/>
                <a:cs typeface="Arial" panose="020B0604020202020204" pitchFamily="34" charset="0"/>
              </a:rPr>
              <a:t>Why is that gain performance not impressive?</a:t>
            </a:r>
          </a:p>
        </p:txBody>
      </p:sp>
    </p:spTree>
    <p:extLst>
      <p:ext uri="{BB962C8B-B14F-4D97-AF65-F5344CB8AC3E}">
        <p14:creationId xmlns:p14="http://schemas.microsoft.com/office/powerpoint/2010/main" val="832536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82D87-D0A1-6D3E-E548-6470146067D8}"/>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73FEE4AE-280A-499D-0C79-C516CF11E0F9}"/>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Akida</a:t>
            </a:r>
          </a:p>
        </p:txBody>
      </p:sp>
      <p:sp>
        <p:nvSpPr>
          <p:cNvPr id="6" name="TextBox 5">
            <a:extLst>
              <a:ext uri="{FF2B5EF4-FFF2-40B4-BE49-F238E27FC236}">
                <a16:creationId xmlns:a16="http://schemas.microsoft.com/office/drawing/2014/main" id="{AB8F2161-30E3-4586-E01D-40244FDAE013}"/>
              </a:ext>
            </a:extLst>
          </p:cNvPr>
          <p:cNvSpPr txBox="1"/>
          <p:nvPr/>
        </p:nvSpPr>
        <p:spPr>
          <a:xfrm>
            <a:off x="477080" y="960009"/>
            <a:ext cx="8325543" cy="2462213"/>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Akida (</a:t>
            </a:r>
            <a:r>
              <a:rPr lang="en-US" sz="1400" dirty="0" err="1">
                <a:latin typeface="Arial" panose="020B0604020202020204" pitchFamily="34" charset="0"/>
                <a:cs typeface="Arial" panose="020B0604020202020204" pitchFamily="34" charset="0"/>
              </a:rPr>
              <a:t>Vanarse</a:t>
            </a:r>
            <a:r>
              <a:rPr lang="en-US" sz="1400" dirty="0">
                <a:latin typeface="Arial" panose="020B0604020202020204" pitchFamily="34" charset="0"/>
                <a:cs typeface="Arial" panose="020B0604020202020204" pitchFamily="34" charset="0"/>
              </a:rPr>
              <a:t> et al., 2019) is the first commercial neuromorphic processor, commercially available since August 2021.</a:t>
            </a:r>
          </a:p>
          <a:p>
            <a:pPr marL="285750"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BrainChip's</a:t>
            </a:r>
            <a:r>
              <a:rPr lang="en-US" sz="1400" dirty="0">
                <a:latin typeface="Arial" panose="020B0604020202020204" pitchFamily="34" charset="0"/>
                <a:cs typeface="Arial" panose="020B0604020202020204" pitchFamily="34" charset="0"/>
              </a:rPr>
              <a:t> Akida is an ultra-low-power neuromorphic processor inspired by the brain’s neural architecture. It accelerates complex AI at the edge through event-based processing, on-chip learning abilities, and support form advanced neural networks like CNNs, RNNs &amp; custom Temporal Event-based Nets.</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Temporal Event-based Neural Networks (TENNs), which combine spatial and temporal convolutions to efficiently process sequential spatiotemporal data.</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Akida’s ecosystem provides a free chip emulator, TensorFlow compatible framework </a:t>
            </a:r>
            <a:r>
              <a:rPr lang="en-US" sz="1400" dirty="0" err="1">
                <a:latin typeface="Arial" panose="020B0604020202020204" pitchFamily="34" charset="0"/>
                <a:cs typeface="Arial" panose="020B0604020202020204" pitchFamily="34" charset="0"/>
              </a:rPr>
              <a:t>MetaTF</a:t>
            </a:r>
            <a:r>
              <a:rPr lang="en-US" sz="1400" dirty="0">
                <a:latin typeface="Arial" panose="020B0604020202020204" pitchFamily="34" charset="0"/>
                <a:cs typeface="Arial" panose="020B0604020202020204" pitchFamily="34" charset="0"/>
              </a:rPr>
              <a:t> for the transformation of convolutional and fully connected neural networks into SNN, and a set of pre-trained models.</a:t>
            </a:r>
          </a:p>
        </p:txBody>
      </p:sp>
      <p:pic>
        <p:nvPicPr>
          <p:cNvPr id="5" name="Picture 4" descr="A close-up of a circuit board&#10;&#10;AI-generated content may be incorrect.">
            <a:extLst>
              <a:ext uri="{FF2B5EF4-FFF2-40B4-BE49-F238E27FC236}">
                <a16:creationId xmlns:a16="http://schemas.microsoft.com/office/drawing/2014/main" id="{49961B2F-5C89-1961-6E36-0BCB448A7EF4}"/>
              </a:ext>
            </a:extLst>
          </p:cNvPr>
          <p:cNvPicPr>
            <a:picLocks noChangeAspect="1"/>
          </p:cNvPicPr>
          <p:nvPr/>
        </p:nvPicPr>
        <p:blipFill>
          <a:blip r:embed="rId3"/>
          <a:stretch>
            <a:fillRect/>
          </a:stretch>
        </p:blipFill>
        <p:spPr>
          <a:xfrm>
            <a:off x="3229626" y="3422222"/>
            <a:ext cx="2684747" cy="1257480"/>
          </a:xfrm>
          <a:prstGeom prst="rect">
            <a:avLst/>
          </a:prstGeom>
        </p:spPr>
      </p:pic>
    </p:spTree>
    <p:extLst>
      <p:ext uri="{BB962C8B-B14F-4D97-AF65-F5344CB8AC3E}">
        <p14:creationId xmlns:p14="http://schemas.microsoft.com/office/powerpoint/2010/main" val="3346473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D5EE1-5328-53D2-1E5B-E753C1D7DB46}"/>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6E7D17F2-4208-6F2D-DE4A-691E41850E26}"/>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Do we need brain-like HW?</a:t>
            </a:r>
          </a:p>
        </p:txBody>
      </p:sp>
      <p:sp>
        <p:nvSpPr>
          <p:cNvPr id="4" name="TextBox 3">
            <a:extLst>
              <a:ext uri="{FF2B5EF4-FFF2-40B4-BE49-F238E27FC236}">
                <a16:creationId xmlns:a16="http://schemas.microsoft.com/office/drawing/2014/main" id="{F56FDF15-1528-A70B-C1B3-0E662D90A046}"/>
              </a:ext>
            </a:extLst>
          </p:cNvPr>
          <p:cNvSpPr txBox="1"/>
          <p:nvPr/>
        </p:nvSpPr>
        <p:spPr>
          <a:xfrm>
            <a:off x="3412701" y="4616031"/>
            <a:ext cx="2302696"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rPr>
              <a:t>DOI: 10.3389/fnins.2024.1465789</a:t>
            </a:r>
          </a:p>
        </p:txBody>
      </p:sp>
      <p:sp>
        <p:nvSpPr>
          <p:cNvPr id="6" name="TextBox 5">
            <a:extLst>
              <a:ext uri="{FF2B5EF4-FFF2-40B4-BE49-F238E27FC236}">
                <a16:creationId xmlns:a16="http://schemas.microsoft.com/office/drawing/2014/main" id="{506B51D3-F0FD-01D8-BA44-D50B31D07207}"/>
              </a:ext>
            </a:extLst>
          </p:cNvPr>
          <p:cNvSpPr txBox="1"/>
          <p:nvPr/>
        </p:nvSpPr>
        <p:spPr>
          <a:xfrm>
            <a:off x="565002" y="1213123"/>
            <a:ext cx="4114593" cy="1815882"/>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“Although efforts to address neuromorphic solutions through hardware based on top-down CMOS-based technologies have obtained interesting results in terms of energetic efficiency</a:t>
            </a:r>
          </a:p>
          <a:p>
            <a:r>
              <a:rPr lang="en-US" sz="1400" dirty="0">
                <a:latin typeface="Arial" panose="020B0604020202020204" pitchFamily="34" charset="0"/>
                <a:cs typeface="Arial" panose="020B0604020202020204" pitchFamily="34" charset="0"/>
              </a:rPr>
              <a:t>improvement, the replication of brain’s </a:t>
            </a:r>
            <a:r>
              <a:rPr lang="en-US" sz="1400" b="1" dirty="0">
                <a:latin typeface="Arial" panose="020B0604020202020204" pitchFamily="34" charset="0"/>
                <a:cs typeface="Arial" panose="020B0604020202020204" pitchFamily="34" charset="0"/>
              </a:rPr>
              <a:t>self-assembled</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redundant architectures</a:t>
            </a:r>
          </a:p>
          <a:p>
            <a:r>
              <a:rPr lang="en-US" sz="1400" dirty="0">
                <a:latin typeface="Arial" panose="020B0604020202020204" pitchFamily="34" charset="0"/>
                <a:cs typeface="Arial" panose="020B0604020202020204" pitchFamily="34" charset="0"/>
              </a:rPr>
              <a:t>is not considered in the roadmaps of data processing electronics.”</a:t>
            </a:r>
            <a:endParaRPr lang="en-US" sz="1400" b="1" dirty="0">
              <a:latin typeface="Arial" panose="020B0604020202020204" pitchFamily="34" charset="0"/>
              <a:cs typeface="Arial" panose="020B0604020202020204" pitchFamily="34" charset="0"/>
            </a:endParaRPr>
          </a:p>
        </p:txBody>
      </p:sp>
      <p:pic>
        <p:nvPicPr>
          <p:cNvPr id="7" name="Picture 6" descr="A screenshot of a computer&#10;&#10;AI-generated content may be incorrect.">
            <a:extLst>
              <a:ext uri="{FF2B5EF4-FFF2-40B4-BE49-F238E27FC236}">
                <a16:creationId xmlns:a16="http://schemas.microsoft.com/office/drawing/2014/main" id="{7833F89E-3C62-43D7-4F8C-B870C7E5036D}"/>
              </a:ext>
            </a:extLst>
          </p:cNvPr>
          <p:cNvPicPr>
            <a:picLocks noChangeAspect="1"/>
          </p:cNvPicPr>
          <p:nvPr/>
        </p:nvPicPr>
        <p:blipFill>
          <a:blip r:embed="rId3"/>
          <a:stretch>
            <a:fillRect/>
          </a:stretch>
        </p:blipFill>
        <p:spPr>
          <a:xfrm>
            <a:off x="4907910" y="960009"/>
            <a:ext cx="3724331" cy="3481261"/>
          </a:xfrm>
          <a:prstGeom prst="rect">
            <a:avLst/>
          </a:prstGeom>
        </p:spPr>
      </p:pic>
    </p:spTree>
    <p:extLst>
      <p:ext uri="{BB962C8B-B14F-4D97-AF65-F5344CB8AC3E}">
        <p14:creationId xmlns:p14="http://schemas.microsoft.com/office/powerpoint/2010/main" val="741032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C655D-9C7E-F9B6-576D-361DFBA81ED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02F2BA-7F91-A6B2-C5B4-98AA46B31D8F}"/>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https://doi.org/10.1038/s41467-025-57352-1</a:t>
            </a:r>
            <a:r>
              <a:rPr lang="en-US" sz="1000" dirty="0">
                <a:latin typeface="Arial" panose="020B0604020202020204" pitchFamily="34" charset="0"/>
                <a:cs typeface="Arial" panose="020B0604020202020204" pitchFamily="34" charset="0"/>
              </a:rPr>
              <a:t> </a:t>
            </a:r>
          </a:p>
        </p:txBody>
      </p:sp>
      <p:pic>
        <p:nvPicPr>
          <p:cNvPr id="5" name="Picture 4" descr="A diagram of a company's company&#10;&#10;AI-generated content may be incorrect.">
            <a:extLst>
              <a:ext uri="{FF2B5EF4-FFF2-40B4-BE49-F238E27FC236}">
                <a16:creationId xmlns:a16="http://schemas.microsoft.com/office/drawing/2014/main" id="{4FB54C95-F8D5-5D25-0B0E-A53829EF9FE7}"/>
              </a:ext>
            </a:extLst>
          </p:cNvPr>
          <p:cNvPicPr>
            <a:picLocks noChangeAspect="1"/>
          </p:cNvPicPr>
          <p:nvPr/>
        </p:nvPicPr>
        <p:blipFill>
          <a:blip r:embed="rId4"/>
          <a:stretch>
            <a:fillRect/>
          </a:stretch>
        </p:blipFill>
        <p:spPr>
          <a:xfrm>
            <a:off x="1823403" y="474784"/>
            <a:ext cx="5497194" cy="4091354"/>
          </a:xfrm>
          <a:prstGeom prst="rect">
            <a:avLst/>
          </a:prstGeom>
        </p:spPr>
      </p:pic>
    </p:spTree>
    <p:extLst>
      <p:ext uri="{BB962C8B-B14F-4D97-AF65-F5344CB8AC3E}">
        <p14:creationId xmlns:p14="http://schemas.microsoft.com/office/powerpoint/2010/main" val="211358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95280-64B1-8E2A-E320-015F23AAC36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C11145C-936F-1057-7376-3FF1BDE54C21}"/>
              </a:ext>
            </a:extLst>
          </p:cNvPr>
          <p:cNvSpPr txBox="1"/>
          <p:nvPr/>
        </p:nvSpPr>
        <p:spPr>
          <a:xfrm>
            <a:off x="1833165" y="3936188"/>
            <a:ext cx="898003" cy="261610"/>
          </a:xfrm>
          <a:prstGeom prst="rect">
            <a:avLst/>
          </a:prstGeom>
          <a:noFill/>
        </p:spPr>
        <p:txBody>
          <a:bodyPr wrap="none" rtlCol="0">
            <a:spAutoFit/>
          </a:bodyPr>
          <a:lstStyle/>
          <a:p>
            <a:r>
              <a:rPr lang="en-US" sz="1050" dirty="0"/>
              <a:t>Mishra et al.</a:t>
            </a:r>
          </a:p>
        </p:txBody>
      </p:sp>
      <p:pic>
        <p:nvPicPr>
          <p:cNvPr id="3" name="Picture 2" descr="A diagram of a computer system&#10;&#10;AI-generated content may be incorrect.">
            <a:extLst>
              <a:ext uri="{FF2B5EF4-FFF2-40B4-BE49-F238E27FC236}">
                <a16:creationId xmlns:a16="http://schemas.microsoft.com/office/drawing/2014/main" id="{8B5224AA-350E-395C-1284-4599BAAD3F0C}"/>
              </a:ext>
            </a:extLst>
          </p:cNvPr>
          <p:cNvPicPr>
            <a:picLocks noChangeAspect="1"/>
          </p:cNvPicPr>
          <p:nvPr/>
        </p:nvPicPr>
        <p:blipFill>
          <a:blip r:embed="rId3"/>
          <a:srcRect t="69637" r="45020"/>
          <a:stretch/>
        </p:blipFill>
        <p:spPr>
          <a:xfrm>
            <a:off x="439544" y="1576764"/>
            <a:ext cx="3838869" cy="1758073"/>
          </a:xfrm>
          <a:prstGeom prst="rect">
            <a:avLst/>
          </a:prstGeom>
        </p:spPr>
      </p:pic>
      <p:sp>
        <p:nvSpPr>
          <p:cNvPr id="5" name="TextBox 4">
            <a:extLst>
              <a:ext uri="{FF2B5EF4-FFF2-40B4-BE49-F238E27FC236}">
                <a16:creationId xmlns:a16="http://schemas.microsoft.com/office/drawing/2014/main" id="{CBD167C6-E491-8713-F4FD-8E2CB0105C34}"/>
              </a:ext>
            </a:extLst>
          </p:cNvPr>
          <p:cNvSpPr txBox="1"/>
          <p:nvPr/>
        </p:nvSpPr>
        <p:spPr>
          <a:xfrm>
            <a:off x="6114769" y="3943882"/>
            <a:ext cx="1366080" cy="253916"/>
          </a:xfrm>
          <a:prstGeom prst="rect">
            <a:avLst/>
          </a:prstGeom>
          <a:noFill/>
        </p:spPr>
        <p:txBody>
          <a:bodyPr wrap="none" rtlCol="0">
            <a:spAutoFit/>
          </a:bodyPr>
          <a:lstStyle/>
          <a:p>
            <a:r>
              <a:rPr lang="en-US" sz="1050" dirty="0"/>
              <a:t>Kim et al., </a:t>
            </a:r>
            <a:r>
              <a:rPr lang="en-US" sz="1050" dirty="0" err="1"/>
              <a:t>Neurocube</a:t>
            </a:r>
            <a:endParaRPr lang="en-US" sz="1050" dirty="0"/>
          </a:p>
        </p:txBody>
      </p:sp>
      <p:pic>
        <p:nvPicPr>
          <p:cNvPr id="10" name="Picture 9" descr="A diagram of a structure&#10;&#10;AI-generated content may be incorrect.">
            <a:extLst>
              <a:ext uri="{FF2B5EF4-FFF2-40B4-BE49-F238E27FC236}">
                <a16:creationId xmlns:a16="http://schemas.microsoft.com/office/drawing/2014/main" id="{170CF193-D8FD-8FAB-CB0B-21EE38E8DA2D}"/>
              </a:ext>
            </a:extLst>
          </p:cNvPr>
          <p:cNvPicPr>
            <a:picLocks noChangeAspect="1"/>
          </p:cNvPicPr>
          <p:nvPr/>
        </p:nvPicPr>
        <p:blipFill>
          <a:blip r:embed="rId4"/>
          <a:stretch>
            <a:fillRect/>
          </a:stretch>
        </p:blipFill>
        <p:spPr>
          <a:xfrm>
            <a:off x="4775265" y="1230330"/>
            <a:ext cx="3729811" cy="2607061"/>
          </a:xfrm>
          <a:prstGeom prst="rect">
            <a:avLst/>
          </a:prstGeom>
        </p:spPr>
      </p:pic>
      <p:sp>
        <p:nvSpPr>
          <p:cNvPr id="11" name="Rectangle 2">
            <a:extLst>
              <a:ext uri="{FF2B5EF4-FFF2-40B4-BE49-F238E27FC236}">
                <a16:creationId xmlns:a16="http://schemas.microsoft.com/office/drawing/2014/main" id="{1F79A344-D15D-32B7-EFFD-4F9CA6E8CEE3}"/>
              </a:ext>
            </a:extLst>
          </p:cNvPr>
          <p:cNvSpPr txBox="1">
            <a:spLocks noChangeArrowheads="1"/>
          </p:cNvSpPr>
          <p:nvPr/>
        </p:nvSpPr>
        <p:spPr>
          <a:xfrm>
            <a:off x="0" y="573308"/>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Stacked 3D chips</a:t>
            </a:r>
          </a:p>
        </p:txBody>
      </p:sp>
    </p:spTree>
    <p:extLst>
      <p:ext uri="{BB962C8B-B14F-4D97-AF65-F5344CB8AC3E}">
        <p14:creationId xmlns:p14="http://schemas.microsoft.com/office/powerpoint/2010/main" val="4285280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DA167-5451-60AD-0289-BA0EEDAA13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12C19D6-E992-4426-6EE4-7847065CFA06}"/>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pic>
        <p:nvPicPr>
          <p:cNvPr id="3" name="Picture 2" descr="A close-up of a document&#10;&#10;AI-generated content may be incorrect.">
            <a:extLst>
              <a:ext uri="{FF2B5EF4-FFF2-40B4-BE49-F238E27FC236}">
                <a16:creationId xmlns:a16="http://schemas.microsoft.com/office/drawing/2014/main" id="{D1D193C9-3E00-3655-C861-6B913643448D}"/>
              </a:ext>
            </a:extLst>
          </p:cNvPr>
          <p:cNvPicPr>
            <a:picLocks noChangeAspect="1"/>
          </p:cNvPicPr>
          <p:nvPr/>
        </p:nvPicPr>
        <p:blipFill>
          <a:blip r:embed="rId4"/>
          <a:stretch>
            <a:fillRect/>
          </a:stretch>
        </p:blipFill>
        <p:spPr>
          <a:xfrm>
            <a:off x="581578" y="945441"/>
            <a:ext cx="4553286" cy="3060243"/>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B65445CE-76A2-E332-9DF1-FCA8CB6591B7}"/>
              </a:ext>
            </a:extLst>
          </p:cNvPr>
          <p:cNvPicPr>
            <a:picLocks noChangeAspect="1"/>
          </p:cNvPicPr>
          <p:nvPr/>
        </p:nvPicPr>
        <p:blipFill>
          <a:blip r:embed="rId5"/>
          <a:stretch>
            <a:fillRect/>
          </a:stretch>
        </p:blipFill>
        <p:spPr>
          <a:xfrm>
            <a:off x="5582686" y="650630"/>
            <a:ext cx="2753637" cy="3649867"/>
          </a:xfrm>
          <a:prstGeom prst="rect">
            <a:avLst/>
          </a:prstGeom>
        </p:spPr>
      </p:pic>
    </p:spTree>
    <p:extLst>
      <p:ext uri="{BB962C8B-B14F-4D97-AF65-F5344CB8AC3E}">
        <p14:creationId xmlns:p14="http://schemas.microsoft.com/office/powerpoint/2010/main" val="180484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92197-B87D-04B0-16B4-458065AB7BC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600B9B-5DD8-9D0D-3D4D-81779C2383E7}"/>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sp>
        <p:nvSpPr>
          <p:cNvPr id="6" name="Rectangle 2">
            <a:extLst>
              <a:ext uri="{FF2B5EF4-FFF2-40B4-BE49-F238E27FC236}">
                <a16:creationId xmlns:a16="http://schemas.microsoft.com/office/drawing/2014/main" id="{A361145D-EBCD-6E65-4114-DC05EE0CB3EC}"/>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850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Progression of neuromorphic computing systems</a:t>
            </a:r>
          </a:p>
        </p:txBody>
      </p:sp>
      <p:pic>
        <p:nvPicPr>
          <p:cNvPr id="9" name="Picture 8" descr="A graph showing the growth of a company&#10;&#10;AI-generated content may be incorrect.">
            <a:extLst>
              <a:ext uri="{FF2B5EF4-FFF2-40B4-BE49-F238E27FC236}">
                <a16:creationId xmlns:a16="http://schemas.microsoft.com/office/drawing/2014/main" id="{13783404-303F-4B24-4549-BAFACF7FDF8A}"/>
              </a:ext>
            </a:extLst>
          </p:cNvPr>
          <p:cNvPicPr>
            <a:picLocks noChangeAspect="1"/>
          </p:cNvPicPr>
          <p:nvPr/>
        </p:nvPicPr>
        <p:blipFill>
          <a:blip r:embed="rId4"/>
          <a:stretch>
            <a:fillRect/>
          </a:stretch>
        </p:blipFill>
        <p:spPr>
          <a:xfrm>
            <a:off x="1824823" y="1059188"/>
            <a:ext cx="5478452" cy="3457664"/>
          </a:xfrm>
          <a:prstGeom prst="rect">
            <a:avLst/>
          </a:prstGeom>
        </p:spPr>
      </p:pic>
    </p:spTree>
    <p:extLst>
      <p:ext uri="{BB962C8B-B14F-4D97-AF65-F5344CB8AC3E}">
        <p14:creationId xmlns:p14="http://schemas.microsoft.com/office/powerpoint/2010/main" val="3418263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5AFB0-BE26-B729-4106-220E92C409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C61C1D4-19FF-5D93-033A-6C8E9678DAEC}"/>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sp>
        <p:nvSpPr>
          <p:cNvPr id="6" name="Rectangle 2">
            <a:extLst>
              <a:ext uri="{FF2B5EF4-FFF2-40B4-BE49-F238E27FC236}">
                <a16:creationId xmlns:a16="http://schemas.microsoft.com/office/drawing/2014/main" id="{D3BBA949-2250-3011-456A-91053B37AC52}"/>
              </a:ext>
            </a:extLst>
          </p:cNvPr>
          <p:cNvSpPr txBox="1">
            <a:spLocks noChangeArrowheads="1"/>
          </p:cNvSpPr>
          <p:nvPr/>
        </p:nvSpPr>
        <p:spPr>
          <a:xfrm>
            <a:off x="-7951" y="495665"/>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Feature maturation of neuromorphic computing</a:t>
            </a:r>
          </a:p>
        </p:txBody>
      </p:sp>
      <p:pic>
        <p:nvPicPr>
          <p:cNvPr id="3" name="Picture 2" descr="A diagram of a brain&#10;&#10;AI-generated content may be incorrect.">
            <a:extLst>
              <a:ext uri="{FF2B5EF4-FFF2-40B4-BE49-F238E27FC236}">
                <a16:creationId xmlns:a16="http://schemas.microsoft.com/office/drawing/2014/main" id="{EF313EB4-38C3-A7AA-3DED-4B984B5D33CA}"/>
              </a:ext>
            </a:extLst>
          </p:cNvPr>
          <p:cNvPicPr>
            <a:picLocks noChangeAspect="1"/>
          </p:cNvPicPr>
          <p:nvPr/>
        </p:nvPicPr>
        <p:blipFill>
          <a:blip r:embed="rId4"/>
          <a:stretch>
            <a:fillRect/>
          </a:stretch>
        </p:blipFill>
        <p:spPr>
          <a:xfrm>
            <a:off x="865418" y="960009"/>
            <a:ext cx="7397262" cy="3531923"/>
          </a:xfrm>
          <a:prstGeom prst="rect">
            <a:avLst/>
          </a:prstGeom>
        </p:spPr>
      </p:pic>
    </p:spTree>
    <p:extLst>
      <p:ext uri="{BB962C8B-B14F-4D97-AF65-F5344CB8AC3E}">
        <p14:creationId xmlns:p14="http://schemas.microsoft.com/office/powerpoint/2010/main" val="6580588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0574C-71AA-A81C-4B05-056B589C12F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423E06B-58BC-4204-11B9-D2E7E977B5E7}"/>
              </a:ext>
            </a:extLst>
          </p:cNvPr>
          <p:cNvSpPr txBox="1"/>
          <p:nvPr/>
        </p:nvSpPr>
        <p:spPr>
          <a:xfrm>
            <a:off x="3412700" y="4616031"/>
            <a:ext cx="2753637" cy="246221"/>
          </a:xfrm>
          <a:prstGeom prst="rect">
            <a:avLst/>
          </a:prstGeom>
          <a:noFill/>
        </p:spPr>
        <p:txBody>
          <a:bodyPr wrap="square">
            <a:spAutoFit/>
          </a:bodyPr>
          <a:lstStyle/>
          <a:p>
            <a:pPr algn="ctr"/>
            <a:r>
              <a:rPr lang="en-US" sz="1000" dirty="0">
                <a:latin typeface="Arial" panose="020B0604020202020204" pitchFamily="34" charset="0"/>
                <a:cs typeface="Arial" panose="020B0604020202020204" pitchFamily="34" charset="0"/>
                <a:hlinkClick r:id="rId3"/>
              </a:rPr>
              <a:t>https://doi.org/10.1038/s41586-024-08253-8</a:t>
            </a:r>
            <a:r>
              <a:rPr lang="en-US" sz="1000" dirty="0">
                <a:latin typeface="Arial" panose="020B0604020202020204" pitchFamily="34" charset="0"/>
                <a:cs typeface="Arial" panose="020B0604020202020204" pitchFamily="34" charset="0"/>
              </a:rPr>
              <a:t> </a:t>
            </a:r>
          </a:p>
        </p:txBody>
      </p:sp>
      <p:pic>
        <p:nvPicPr>
          <p:cNvPr id="8" name="Picture 7" descr="A diagram of a data analysis&#10;&#10;AI-generated content may be incorrect.">
            <a:extLst>
              <a:ext uri="{FF2B5EF4-FFF2-40B4-BE49-F238E27FC236}">
                <a16:creationId xmlns:a16="http://schemas.microsoft.com/office/drawing/2014/main" id="{423182A0-5863-1233-AD29-4DCCBB778879}"/>
              </a:ext>
            </a:extLst>
          </p:cNvPr>
          <p:cNvPicPr>
            <a:picLocks noChangeAspect="1"/>
          </p:cNvPicPr>
          <p:nvPr/>
        </p:nvPicPr>
        <p:blipFill>
          <a:blip r:embed="rId4"/>
          <a:stretch>
            <a:fillRect/>
          </a:stretch>
        </p:blipFill>
        <p:spPr>
          <a:xfrm>
            <a:off x="2280137" y="572940"/>
            <a:ext cx="5784635" cy="3997619"/>
          </a:xfrm>
          <a:prstGeom prst="rect">
            <a:avLst/>
          </a:prstGeom>
        </p:spPr>
      </p:pic>
      <p:sp>
        <p:nvSpPr>
          <p:cNvPr id="9" name="Rectangle 2">
            <a:extLst>
              <a:ext uri="{FF2B5EF4-FFF2-40B4-BE49-F238E27FC236}">
                <a16:creationId xmlns:a16="http://schemas.microsoft.com/office/drawing/2014/main" id="{F9201FE4-04B7-5048-85CE-66427ABAA414}"/>
              </a:ext>
            </a:extLst>
          </p:cNvPr>
          <p:cNvSpPr txBox="1">
            <a:spLocks noChangeArrowheads="1"/>
          </p:cNvSpPr>
          <p:nvPr/>
        </p:nvSpPr>
        <p:spPr>
          <a:xfrm>
            <a:off x="308572" y="621323"/>
            <a:ext cx="1854336" cy="115472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pPr algn="l"/>
            <a:r>
              <a:rPr lang="en-US" altLang="en-US" sz="2000" dirty="0">
                <a:solidFill>
                  <a:schemeClr val="accent1">
                    <a:lumMod val="75000"/>
                  </a:schemeClr>
                </a:solidFill>
                <a:ea typeface="ＭＳ Ｐゴシック" panose="020B0600070205080204" pitchFamily="34" charset="-128"/>
              </a:rPr>
              <a:t>Gaps in neuromorphic computing</a:t>
            </a:r>
          </a:p>
        </p:txBody>
      </p:sp>
    </p:spTree>
    <p:extLst>
      <p:ext uri="{BB962C8B-B14F-4D97-AF65-F5344CB8AC3E}">
        <p14:creationId xmlns:p14="http://schemas.microsoft.com/office/powerpoint/2010/main" val="1135428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993F3-AD07-5F9E-8713-65C4305E265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5D07C813-566A-EDDC-867C-B1778C43D957}"/>
              </a:ext>
            </a:extLst>
          </p:cNvPr>
          <p:cNvSpPr txBox="1">
            <a:spLocks noChangeArrowheads="1"/>
          </p:cNvSpPr>
          <p:nvPr/>
        </p:nvSpPr>
        <p:spPr>
          <a:xfrm>
            <a:off x="0" y="484129"/>
            <a:ext cx="9144000" cy="464344"/>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3200" dirty="0">
                <a:solidFill>
                  <a:schemeClr val="accent1">
                    <a:lumMod val="75000"/>
                  </a:schemeClr>
                </a:solidFill>
                <a:ea typeface="ＭＳ Ｐゴシック" panose="020B0600070205080204" pitchFamily="34" charset="-128"/>
              </a:rPr>
              <a:t>Conventional vs Processing-in-Memory (</a:t>
            </a:r>
            <a:r>
              <a:rPr lang="en-US" altLang="en-US" sz="3200" dirty="0" err="1">
                <a:solidFill>
                  <a:schemeClr val="accent1">
                    <a:lumMod val="75000"/>
                  </a:schemeClr>
                </a:solidFill>
                <a:ea typeface="ＭＳ Ｐゴシック" panose="020B0600070205080204" pitchFamily="34" charset="-128"/>
              </a:rPr>
              <a:t>PiM</a:t>
            </a:r>
            <a:r>
              <a:rPr lang="en-US" altLang="en-US" sz="3200" dirty="0">
                <a:solidFill>
                  <a:schemeClr val="accent1">
                    <a:lumMod val="75000"/>
                  </a:schemeClr>
                </a:solidFill>
                <a:ea typeface="ＭＳ Ｐゴシック" panose="020B0600070205080204" pitchFamily="34" charset="-128"/>
              </a:rPr>
              <a:t>)</a:t>
            </a:r>
          </a:p>
        </p:txBody>
      </p:sp>
      <p:sp>
        <p:nvSpPr>
          <p:cNvPr id="7" name="TextBox 6">
            <a:extLst>
              <a:ext uri="{FF2B5EF4-FFF2-40B4-BE49-F238E27FC236}">
                <a16:creationId xmlns:a16="http://schemas.microsoft.com/office/drawing/2014/main" id="{61D11D5A-14BA-4C97-575B-DF0D11123B04}"/>
              </a:ext>
            </a:extLst>
          </p:cNvPr>
          <p:cNvSpPr txBox="1"/>
          <p:nvPr/>
        </p:nvSpPr>
        <p:spPr>
          <a:xfrm>
            <a:off x="4122997" y="4659371"/>
            <a:ext cx="898003" cy="261610"/>
          </a:xfrm>
          <a:prstGeom prst="rect">
            <a:avLst/>
          </a:prstGeom>
          <a:noFill/>
        </p:spPr>
        <p:txBody>
          <a:bodyPr wrap="none" rtlCol="0">
            <a:spAutoFit/>
          </a:bodyPr>
          <a:lstStyle/>
          <a:p>
            <a:pPr algn="ctr"/>
            <a:r>
              <a:rPr lang="en-US" sz="1050" dirty="0"/>
              <a:t>Mishra et al.</a:t>
            </a:r>
          </a:p>
        </p:txBody>
      </p:sp>
      <p:pic>
        <p:nvPicPr>
          <p:cNvPr id="4" name="Picture 3" descr="A diagram of a data flow&#10;&#10;AI-generated content may be incorrect.">
            <a:extLst>
              <a:ext uri="{FF2B5EF4-FFF2-40B4-BE49-F238E27FC236}">
                <a16:creationId xmlns:a16="http://schemas.microsoft.com/office/drawing/2014/main" id="{B62BC201-74E1-4484-799B-816DCB40C9AF}"/>
              </a:ext>
            </a:extLst>
          </p:cNvPr>
          <p:cNvPicPr>
            <a:picLocks noChangeAspect="1"/>
          </p:cNvPicPr>
          <p:nvPr/>
        </p:nvPicPr>
        <p:blipFill>
          <a:blip r:embed="rId3"/>
          <a:stretch>
            <a:fillRect/>
          </a:stretch>
        </p:blipFill>
        <p:spPr>
          <a:xfrm>
            <a:off x="1735144" y="986249"/>
            <a:ext cx="5673708" cy="3635346"/>
          </a:xfrm>
          <a:prstGeom prst="rect">
            <a:avLst/>
          </a:prstGeom>
        </p:spPr>
      </p:pic>
    </p:spTree>
    <p:extLst>
      <p:ext uri="{BB962C8B-B14F-4D97-AF65-F5344CB8AC3E}">
        <p14:creationId xmlns:p14="http://schemas.microsoft.com/office/powerpoint/2010/main" val="376246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26020-5624-2218-1EF2-8711E7319C3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12F7673-D163-EA2A-FB69-40A366811F25}"/>
              </a:ext>
            </a:extLst>
          </p:cNvPr>
          <p:cNvSpPr txBox="1"/>
          <p:nvPr/>
        </p:nvSpPr>
        <p:spPr>
          <a:xfrm>
            <a:off x="3597597" y="4491594"/>
            <a:ext cx="2387192" cy="246221"/>
          </a:xfrm>
          <a:prstGeom prst="rect">
            <a:avLst/>
          </a:prstGeom>
          <a:noFill/>
        </p:spPr>
        <p:txBody>
          <a:bodyPr wrap="none" rtlCol="0">
            <a:spAutoFit/>
          </a:bodyPr>
          <a:lstStyle/>
          <a:p>
            <a:r>
              <a:rPr lang="en-US" sz="1000" dirty="0"/>
              <a:t>Verma et al., In-Memory Computing, 2019</a:t>
            </a:r>
          </a:p>
        </p:txBody>
      </p:sp>
      <p:pic>
        <p:nvPicPr>
          <p:cNvPr id="12" name="Picture 11" descr="A diagram of a computer data processing&#10;&#10;AI-generated content may be incorrect.">
            <a:extLst>
              <a:ext uri="{FF2B5EF4-FFF2-40B4-BE49-F238E27FC236}">
                <a16:creationId xmlns:a16="http://schemas.microsoft.com/office/drawing/2014/main" id="{E60572FF-333B-A5AD-7248-41A0BA32C143}"/>
              </a:ext>
            </a:extLst>
          </p:cNvPr>
          <p:cNvPicPr>
            <a:picLocks noChangeAspect="1"/>
          </p:cNvPicPr>
          <p:nvPr/>
        </p:nvPicPr>
        <p:blipFill>
          <a:blip r:embed="rId3"/>
          <a:stretch>
            <a:fillRect/>
          </a:stretch>
        </p:blipFill>
        <p:spPr>
          <a:xfrm>
            <a:off x="1182152" y="859433"/>
            <a:ext cx="5320750" cy="3116439"/>
          </a:xfrm>
          <a:prstGeom prst="rect">
            <a:avLst/>
          </a:prstGeom>
        </p:spPr>
      </p:pic>
      <p:pic>
        <p:nvPicPr>
          <p:cNvPr id="16" name="Picture 15" descr="A black symbol with a white background&#10;&#10;AI-generated content may be incorrect.">
            <a:extLst>
              <a:ext uri="{FF2B5EF4-FFF2-40B4-BE49-F238E27FC236}">
                <a16:creationId xmlns:a16="http://schemas.microsoft.com/office/drawing/2014/main" id="{AEBAFF78-F4EA-656D-7E54-55090E9A1DEF}"/>
              </a:ext>
            </a:extLst>
          </p:cNvPr>
          <p:cNvPicPr>
            <a:picLocks noChangeAspect="1"/>
          </p:cNvPicPr>
          <p:nvPr/>
        </p:nvPicPr>
        <p:blipFill>
          <a:blip r:embed="rId4"/>
          <a:stretch>
            <a:fillRect/>
          </a:stretch>
        </p:blipFill>
        <p:spPr>
          <a:xfrm>
            <a:off x="6562461" y="2099044"/>
            <a:ext cx="1864163" cy="395610"/>
          </a:xfrm>
          <a:prstGeom prst="rect">
            <a:avLst/>
          </a:prstGeom>
        </p:spPr>
      </p:pic>
      <p:sp>
        <p:nvSpPr>
          <p:cNvPr id="17" name="TextBox 16">
            <a:extLst>
              <a:ext uri="{FF2B5EF4-FFF2-40B4-BE49-F238E27FC236}">
                <a16:creationId xmlns:a16="http://schemas.microsoft.com/office/drawing/2014/main" id="{BDD036DF-0507-6478-BC3F-66F5BC7C4C71}"/>
              </a:ext>
            </a:extLst>
          </p:cNvPr>
          <p:cNvSpPr txBox="1"/>
          <p:nvPr/>
        </p:nvSpPr>
        <p:spPr>
          <a:xfrm>
            <a:off x="6502902" y="1116476"/>
            <a:ext cx="2105593" cy="923330"/>
          </a:xfrm>
          <a:prstGeom prst="rect">
            <a:avLst/>
          </a:prstGeom>
          <a:noFill/>
        </p:spPr>
        <p:txBody>
          <a:bodyPr wrap="square" rtlCol="0">
            <a:spAutoFit/>
          </a:bodyPr>
          <a:lstStyle/>
          <a:p>
            <a:r>
              <a:rPr lang="en-US" dirty="0"/>
              <a:t>Matrix-vector multiplication (MCM)</a:t>
            </a:r>
          </a:p>
        </p:txBody>
      </p:sp>
    </p:spTree>
    <p:extLst>
      <p:ext uri="{BB962C8B-B14F-4D97-AF65-F5344CB8AC3E}">
        <p14:creationId xmlns:p14="http://schemas.microsoft.com/office/powerpoint/2010/main" val="3043807001"/>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14214</TotalTime>
  <Words>3521</Words>
  <Application>Microsoft Macintosh PowerPoint</Application>
  <PresentationFormat>On-screen Show (16:9)</PresentationFormat>
  <Paragraphs>389</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ＭＳ Ｐゴシック</vt:lpstr>
      <vt:lpstr>Arial</vt:lpstr>
      <vt:lpstr>Calibri</vt:lpstr>
      <vt:lpstr>Calibri Light</vt:lpstr>
      <vt:lpstr>Times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dc:title>
  <dc:creator>Microsoft Office User</dc:creator>
  <cp:lastModifiedBy>Christof Teuscher</cp:lastModifiedBy>
  <cp:revision>578</cp:revision>
  <cp:lastPrinted>2025-05-12T20:26:08Z</cp:lastPrinted>
  <dcterms:created xsi:type="dcterms:W3CDTF">2020-09-27T22:07:31Z</dcterms:created>
  <dcterms:modified xsi:type="dcterms:W3CDTF">2025-08-14T17:05:42Z</dcterms:modified>
</cp:coreProperties>
</file>